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Bebas Neue"/>
      <p:regular r:id="rId59"/>
    </p:embeddedFont>
    <p:embeddedFont>
      <p:font typeface="Syne"/>
      <p:regular r:id="rId60"/>
      <p:bold r:id="rId61"/>
    </p:embeddedFont>
    <p:embeddedFont>
      <p:font typeface="Syne SemiBold"/>
      <p:regular r:id="rId62"/>
      <p:bold r:id="rId63"/>
    </p:embeddedFont>
    <p:embeddedFont>
      <p:font typeface="Asap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6AEEAA-BBB2-457E-BA58-9E3E5CD0BA0D}">
  <a:tblStyle styleId="{AD6AEEAA-BBB2-457E-BA58-9E3E5CD0BA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yneSemiBold-regular.fntdata"/><Relationship Id="rId61" Type="http://schemas.openxmlformats.org/officeDocument/2006/relationships/font" Target="fonts/Syne-bold.fntdata"/><Relationship Id="rId20" Type="http://schemas.openxmlformats.org/officeDocument/2006/relationships/slide" Target="slides/slide15.xml"/><Relationship Id="rId64" Type="http://schemas.openxmlformats.org/officeDocument/2006/relationships/font" Target="fonts/Asap-regular.fntdata"/><Relationship Id="rId63" Type="http://schemas.openxmlformats.org/officeDocument/2006/relationships/font" Target="fonts/SyneSemiBold-bold.fntdata"/><Relationship Id="rId22" Type="http://schemas.openxmlformats.org/officeDocument/2006/relationships/slide" Target="slides/slide17.xml"/><Relationship Id="rId66" Type="http://schemas.openxmlformats.org/officeDocument/2006/relationships/font" Target="fonts/Asap-italic.fntdata"/><Relationship Id="rId21" Type="http://schemas.openxmlformats.org/officeDocument/2006/relationships/slide" Target="slides/slide16.xml"/><Relationship Id="rId65" Type="http://schemas.openxmlformats.org/officeDocument/2006/relationships/font" Target="fonts/Asap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Asap-boldItalic.fntdata"/><Relationship Id="rId60" Type="http://schemas.openxmlformats.org/officeDocument/2006/relationships/font" Target="fonts/Syn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bold.fntdata"/><Relationship Id="rId15" Type="http://schemas.openxmlformats.org/officeDocument/2006/relationships/slide" Target="slides/slide10.xml"/><Relationship Id="rId59" Type="http://schemas.openxmlformats.org/officeDocument/2006/relationships/font" Target="fonts/BebasNeue-regular.fntdata"/><Relationship Id="rId14" Type="http://schemas.openxmlformats.org/officeDocument/2006/relationships/slide" Target="slides/slide9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b5267103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b5267103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a8abc77b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8a8abc77b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25d80b4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25d80b4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a8abc77b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8a8abc77b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a8abc77b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8a8abc77b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b22d75719_0_2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b22d75719_0_2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8bcdb2ad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8bcdb2ad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a8abc77b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a8abc77b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a8abc77b6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8a8abc77b6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25d80b41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25d80b41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fb8bc6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fb8bc6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a8abc77b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8a8abc77b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8bcdb2ad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8bcdb2ad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8bcdb2ad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8bcdb2ad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bc497f2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bc497f2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8bc497f2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8bc497f2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8bc497f28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8bc497f2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bc497f28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8bc497f28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8bc497f28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8bc497f28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8bc497f28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8bc497f2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8bc497f28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8bc497f28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bc497f28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8bc497f2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8bc497f2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8bc497f2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bc497f2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8bc497f2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8bc497f28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8bc497f28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8bc497f28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8bc497f28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8bc497f28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8bc497f28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bc497f28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8bc497f28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8bc497f28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8bc497f28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8bc497f28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8bc497f28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bc497f28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bc497f28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4dc57797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4dc57797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bc497f28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8bc497f28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bc497f28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8bc497f28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04a4cecd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04a4cecd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5b22d75719_0_22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5b22d75719_0_2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8bc497f28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8bc497f28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b22d7571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b22d7571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a8abc77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8a8abc77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a8abc77b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a8abc77b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25d80b4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25d80b4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17325" y="1297600"/>
            <a:ext cx="5313300" cy="16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17325" y="3086006"/>
            <a:ext cx="25497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674400" y="-2853400"/>
            <a:ext cx="4459203" cy="4665836"/>
            <a:chOff x="-674400" y="-2853400"/>
            <a:chExt cx="4459203" cy="4665836"/>
          </a:xfrm>
        </p:grpSpPr>
        <p:sp>
          <p:nvSpPr>
            <p:cNvPr id="12" name="Google Shape;12;p2"/>
            <p:cNvSpPr/>
            <p:nvPr/>
          </p:nvSpPr>
          <p:spPr>
            <a:xfrm>
              <a:off x="-674400" y="-2853400"/>
              <a:ext cx="4300847" cy="4665836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699645">
              <a:off x="2674891" y="-1012245"/>
              <a:ext cx="358440" cy="2273920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-8100195">
            <a:off x="7166010" y="3660571"/>
            <a:ext cx="651971" cy="4135636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120113" y="534988"/>
            <a:ext cx="1269225" cy="740575"/>
            <a:chOff x="878675" y="4238213"/>
            <a:chExt cx="1269225" cy="740575"/>
          </a:xfrm>
        </p:grpSpPr>
        <p:sp>
          <p:nvSpPr>
            <p:cNvPr id="16" name="Google Shape;16;p2"/>
            <p:cNvSpPr/>
            <p:nvPr/>
          </p:nvSpPr>
          <p:spPr>
            <a:xfrm>
              <a:off x="878675" y="4238213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8675" y="4509063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8675" y="4779638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257684" y="198047"/>
            <a:ext cx="660720" cy="201300"/>
            <a:chOff x="3004984" y="4544318"/>
            <a:chExt cx="660720" cy="201300"/>
          </a:xfrm>
        </p:grpSpPr>
        <p:sp>
          <p:nvSpPr>
            <p:cNvPr id="20" name="Google Shape;20;p2"/>
            <p:cNvSpPr/>
            <p:nvPr/>
          </p:nvSpPr>
          <p:spPr>
            <a:xfrm>
              <a:off x="3004984" y="4544318"/>
              <a:ext cx="201300" cy="20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32904" y="4544318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2577059" y="4744153"/>
            <a:ext cx="1088650" cy="201300"/>
            <a:chOff x="2577059" y="4745624"/>
            <a:chExt cx="1088650" cy="201300"/>
          </a:xfrm>
        </p:grpSpPr>
        <p:sp>
          <p:nvSpPr>
            <p:cNvPr id="23" name="Google Shape;23;p2"/>
            <p:cNvSpPr/>
            <p:nvPr/>
          </p:nvSpPr>
          <p:spPr>
            <a:xfrm>
              <a:off x="2577059" y="4745624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04984" y="4745624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32909" y="4745624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hasCustomPrompt="1" type="title"/>
          </p:nvPr>
        </p:nvSpPr>
        <p:spPr>
          <a:xfrm>
            <a:off x="2154450" y="1222250"/>
            <a:ext cx="4835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/>
          <p:nvPr>
            <p:ph idx="1" type="subTitle"/>
          </p:nvPr>
        </p:nvSpPr>
        <p:spPr>
          <a:xfrm>
            <a:off x="2154450" y="2437874"/>
            <a:ext cx="4835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3" name="Google Shape;123;p11"/>
          <p:cNvGrpSpPr/>
          <p:nvPr/>
        </p:nvGrpSpPr>
        <p:grpSpPr>
          <a:xfrm rot="10800000">
            <a:off x="-733382" y="-2901533"/>
            <a:ext cx="5560019" cy="5936569"/>
            <a:chOff x="4513316" y="1996714"/>
            <a:chExt cx="5560019" cy="5936569"/>
          </a:xfrm>
        </p:grpSpPr>
        <p:sp>
          <p:nvSpPr>
            <p:cNvPr id="124" name="Google Shape;124;p11"/>
            <p:cNvSpPr/>
            <p:nvPr/>
          </p:nvSpPr>
          <p:spPr>
            <a:xfrm rot="10800000">
              <a:off x="4513316" y="4342826"/>
              <a:ext cx="3309591" cy="3590458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2700000">
              <a:off x="8909630" y="1931350"/>
              <a:ext cx="589243" cy="1868896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1"/>
          <p:cNvSpPr/>
          <p:nvPr/>
        </p:nvSpPr>
        <p:spPr>
          <a:xfrm>
            <a:off x="-50" y="4476100"/>
            <a:ext cx="9144000" cy="6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1"/>
          <p:cNvGrpSpPr/>
          <p:nvPr/>
        </p:nvGrpSpPr>
        <p:grpSpPr>
          <a:xfrm>
            <a:off x="8322044" y="207350"/>
            <a:ext cx="1269225" cy="740575"/>
            <a:chOff x="4805650" y="2718925"/>
            <a:chExt cx="1269225" cy="740575"/>
          </a:xfrm>
        </p:grpSpPr>
        <p:sp>
          <p:nvSpPr>
            <p:cNvPr id="129" name="Google Shape;129;p11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2" type="title"/>
          </p:nvPr>
        </p:nvSpPr>
        <p:spPr>
          <a:xfrm>
            <a:off x="948600" y="1623175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3" type="title"/>
          </p:nvPr>
        </p:nvSpPr>
        <p:spPr>
          <a:xfrm>
            <a:off x="948600" y="2500326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hasCustomPrompt="1" idx="4" type="title"/>
          </p:nvPr>
        </p:nvSpPr>
        <p:spPr>
          <a:xfrm>
            <a:off x="4509973" y="1623175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hasCustomPrompt="1" idx="5" type="title"/>
          </p:nvPr>
        </p:nvSpPr>
        <p:spPr>
          <a:xfrm>
            <a:off x="4509973" y="2500324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6" type="title"/>
          </p:nvPr>
        </p:nvSpPr>
        <p:spPr>
          <a:xfrm>
            <a:off x="4509973" y="3377478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7" type="title"/>
          </p:nvPr>
        </p:nvSpPr>
        <p:spPr>
          <a:xfrm>
            <a:off x="948600" y="3377478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1606925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8" type="subTitle"/>
          </p:nvPr>
        </p:nvSpPr>
        <p:spPr>
          <a:xfrm>
            <a:off x="5168503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9" type="subTitle"/>
          </p:nvPr>
        </p:nvSpPr>
        <p:spPr>
          <a:xfrm>
            <a:off x="516847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3" type="subTitle"/>
          </p:nvPr>
        </p:nvSpPr>
        <p:spPr>
          <a:xfrm>
            <a:off x="1606925" y="2500323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4" type="subTitle"/>
          </p:nvPr>
        </p:nvSpPr>
        <p:spPr>
          <a:xfrm>
            <a:off x="5168503" y="250032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5" type="subTitle"/>
          </p:nvPr>
        </p:nvSpPr>
        <p:spPr>
          <a:xfrm>
            <a:off x="160692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3"/>
          <p:cNvSpPr/>
          <p:nvPr/>
        </p:nvSpPr>
        <p:spPr>
          <a:xfrm rot="2700075">
            <a:off x="8329316" y="3504270"/>
            <a:ext cx="846457" cy="2684699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-76439" y="4569403"/>
            <a:ext cx="2421237" cy="706360"/>
            <a:chOff x="-76439" y="4569403"/>
            <a:chExt cx="2421237" cy="706360"/>
          </a:xfrm>
        </p:grpSpPr>
        <p:grpSp>
          <p:nvGrpSpPr>
            <p:cNvPr id="149" name="Google Shape;149;p1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150" name="Google Shape;150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1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7" name="Google Shape;157;p13"/>
          <p:cNvSpPr/>
          <p:nvPr/>
        </p:nvSpPr>
        <p:spPr>
          <a:xfrm>
            <a:off x="7286625" y="-177507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13"/>
          <p:cNvGrpSpPr/>
          <p:nvPr/>
        </p:nvGrpSpPr>
        <p:grpSpPr>
          <a:xfrm>
            <a:off x="8298905" y="-377847"/>
            <a:ext cx="613790" cy="6291393"/>
            <a:chOff x="6539500" y="1042525"/>
            <a:chExt cx="346500" cy="3551650"/>
          </a:xfrm>
        </p:grpSpPr>
        <p:sp>
          <p:nvSpPr>
            <p:cNvPr id="159" name="Google Shape;159;p13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idx="1" type="subTitle"/>
          </p:nvPr>
        </p:nvSpPr>
        <p:spPr>
          <a:xfrm>
            <a:off x="4321225" y="1855475"/>
            <a:ext cx="39165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164" name="Google Shape;164;p14"/>
          <p:cNvSpPr txBox="1"/>
          <p:nvPr>
            <p:ph type="title"/>
          </p:nvPr>
        </p:nvSpPr>
        <p:spPr>
          <a:xfrm>
            <a:off x="4321225" y="7094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" name="Google Shape;165;p14"/>
          <p:cNvGrpSpPr/>
          <p:nvPr/>
        </p:nvGrpSpPr>
        <p:grpSpPr>
          <a:xfrm>
            <a:off x="5585373" y="3963837"/>
            <a:ext cx="4359062" cy="1623965"/>
            <a:chOff x="5585373" y="3963837"/>
            <a:chExt cx="4359062" cy="1623965"/>
          </a:xfrm>
        </p:grpSpPr>
        <p:grpSp>
          <p:nvGrpSpPr>
            <p:cNvPr id="166" name="Google Shape;166;p14"/>
            <p:cNvGrpSpPr/>
            <p:nvPr/>
          </p:nvGrpSpPr>
          <p:grpSpPr>
            <a:xfrm>
              <a:off x="5585373" y="4608500"/>
              <a:ext cx="1269225" cy="740575"/>
              <a:chOff x="4805650" y="2718925"/>
              <a:chExt cx="1269225" cy="740575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14"/>
            <p:cNvSpPr/>
            <p:nvPr/>
          </p:nvSpPr>
          <p:spPr>
            <a:xfrm rot="8100000">
              <a:off x="8932588" y="3827367"/>
              <a:ext cx="399729" cy="1896905"/>
            </a:xfrm>
            <a:custGeom>
              <a:rect b="b" l="l" r="r" t="t"/>
              <a:pathLst>
                <a:path extrusionOk="0" h="49614" w="10455">
                  <a:moveTo>
                    <a:pt x="1" y="0"/>
                  </a:moveTo>
                  <a:lnTo>
                    <a:pt x="1" y="44386"/>
                  </a:lnTo>
                  <a:cubicBezTo>
                    <a:pt x="1" y="47280"/>
                    <a:pt x="2346" y="49613"/>
                    <a:pt x="5228" y="49613"/>
                  </a:cubicBezTo>
                  <a:cubicBezTo>
                    <a:pt x="8121" y="49613"/>
                    <a:pt x="10454" y="47268"/>
                    <a:pt x="10454" y="44386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4"/>
          <p:cNvSpPr/>
          <p:nvPr/>
        </p:nvSpPr>
        <p:spPr>
          <a:xfrm rot="5400000">
            <a:off x="-1091990" y="3399184"/>
            <a:ext cx="2773185" cy="300853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4" name="Google Shape;174;p15"/>
          <p:cNvGrpSpPr/>
          <p:nvPr/>
        </p:nvGrpSpPr>
        <p:grpSpPr>
          <a:xfrm>
            <a:off x="8565263" y="-377847"/>
            <a:ext cx="613790" cy="6291393"/>
            <a:chOff x="6539500" y="1042525"/>
            <a:chExt cx="346500" cy="3551650"/>
          </a:xfrm>
        </p:grpSpPr>
        <p:sp>
          <p:nvSpPr>
            <p:cNvPr id="175" name="Google Shape;175;p15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5"/>
          <p:cNvGrpSpPr/>
          <p:nvPr/>
        </p:nvGrpSpPr>
        <p:grpSpPr>
          <a:xfrm>
            <a:off x="4947141" y="2669092"/>
            <a:ext cx="4706206" cy="4945858"/>
            <a:chOff x="4947141" y="2516692"/>
            <a:chExt cx="4706206" cy="4945858"/>
          </a:xfrm>
        </p:grpSpPr>
        <p:sp>
          <p:nvSpPr>
            <p:cNvPr id="179" name="Google Shape;179;p15"/>
            <p:cNvSpPr/>
            <p:nvPr/>
          </p:nvSpPr>
          <p:spPr>
            <a:xfrm rot="10800000">
              <a:off x="4947141" y="4342740"/>
              <a:ext cx="2875760" cy="311981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 rot="2700000">
              <a:off x="8792376" y="2468331"/>
              <a:ext cx="435953" cy="138270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4" name="Google Shape;184;p16"/>
          <p:cNvGrpSpPr/>
          <p:nvPr/>
        </p:nvGrpSpPr>
        <p:grpSpPr>
          <a:xfrm>
            <a:off x="6861786" y="4593467"/>
            <a:ext cx="2421237" cy="706360"/>
            <a:chOff x="-76439" y="4569403"/>
            <a:chExt cx="2421237" cy="706360"/>
          </a:xfrm>
        </p:grpSpPr>
        <p:grpSp>
          <p:nvGrpSpPr>
            <p:cNvPr id="185" name="Google Shape;185;p16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186" name="Google Shape;186;p1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190" name="Google Shape;190;p1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" name="Google Shape;193;p16"/>
          <p:cNvSpPr/>
          <p:nvPr/>
        </p:nvSpPr>
        <p:spPr>
          <a:xfrm flipH="1">
            <a:off x="8118431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6"/>
          <p:cNvGrpSpPr/>
          <p:nvPr/>
        </p:nvGrpSpPr>
        <p:grpSpPr>
          <a:xfrm flipH="1">
            <a:off x="-837987" y="3491150"/>
            <a:ext cx="3304431" cy="2359299"/>
            <a:chOff x="6398434" y="3874100"/>
            <a:chExt cx="2343070" cy="1672905"/>
          </a:xfrm>
        </p:grpSpPr>
        <p:sp>
          <p:nvSpPr>
            <p:cNvPr id="195" name="Google Shape;195;p16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1" type="subTitle"/>
          </p:nvPr>
        </p:nvSpPr>
        <p:spPr>
          <a:xfrm>
            <a:off x="791375" y="1767272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0" name="Google Shape;200;p17"/>
          <p:cNvSpPr txBox="1"/>
          <p:nvPr>
            <p:ph idx="2" type="subTitle"/>
          </p:nvPr>
        </p:nvSpPr>
        <p:spPr>
          <a:xfrm>
            <a:off x="791375" y="25117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7"/>
          <p:cNvSpPr txBox="1"/>
          <p:nvPr>
            <p:ph idx="3" type="subTitle"/>
          </p:nvPr>
        </p:nvSpPr>
        <p:spPr>
          <a:xfrm>
            <a:off x="3423900" y="31655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7"/>
          <p:cNvSpPr txBox="1"/>
          <p:nvPr>
            <p:ph idx="4" type="subTitle"/>
          </p:nvPr>
        </p:nvSpPr>
        <p:spPr>
          <a:xfrm>
            <a:off x="6056425" y="25117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17"/>
          <p:cNvSpPr txBox="1"/>
          <p:nvPr>
            <p:ph idx="5" type="subTitle"/>
          </p:nvPr>
        </p:nvSpPr>
        <p:spPr>
          <a:xfrm>
            <a:off x="3423900" y="2421098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6" type="subTitle"/>
          </p:nvPr>
        </p:nvSpPr>
        <p:spPr>
          <a:xfrm>
            <a:off x="6056425" y="1767272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05" name="Google Shape;205;p17"/>
          <p:cNvGrpSpPr/>
          <p:nvPr/>
        </p:nvGrpSpPr>
        <p:grpSpPr>
          <a:xfrm>
            <a:off x="4513316" y="2516692"/>
            <a:ext cx="5140031" cy="5416592"/>
            <a:chOff x="4513316" y="2516692"/>
            <a:chExt cx="5140031" cy="5416592"/>
          </a:xfrm>
        </p:grpSpPr>
        <p:sp>
          <p:nvSpPr>
            <p:cNvPr id="206" name="Google Shape;206;p17"/>
            <p:cNvSpPr/>
            <p:nvPr/>
          </p:nvSpPr>
          <p:spPr>
            <a:xfrm rot="10800000">
              <a:off x="4513316" y="4342826"/>
              <a:ext cx="3309591" cy="3590458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 rot="2700000">
              <a:off x="8792376" y="2468331"/>
              <a:ext cx="435953" cy="138270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-382556" y="4002025"/>
            <a:ext cx="1269225" cy="740575"/>
            <a:chOff x="4805650" y="2718925"/>
            <a:chExt cx="1269225" cy="740575"/>
          </a:xfrm>
        </p:grpSpPr>
        <p:sp>
          <p:nvSpPr>
            <p:cNvPr id="210" name="Google Shape;210;p17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" type="subTitle"/>
          </p:nvPr>
        </p:nvSpPr>
        <p:spPr>
          <a:xfrm>
            <a:off x="1620250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" type="subTitle"/>
          </p:nvPr>
        </p:nvSpPr>
        <p:spPr>
          <a:xfrm>
            <a:off x="1620251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3" type="subTitle"/>
          </p:nvPr>
        </p:nvSpPr>
        <p:spPr>
          <a:xfrm>
            <a:off x="5504890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4" type="subTitle"/>
          </p:nvPr>
        </p:nvSpPr>
        <p:spPr>
          <a:xfrm>
            <a:off x="1620251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5" type="subTitle"/>
          </p:nvPr>
        </p:nvSpPr>
        <p:spPr>
          <a:xfrm>
            <a:off x="5504890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6" type="subTitle"/>
          </p:nvPr>
        </p:nvSpPr>
        <p:spPr>
          <a:xfrm>
            <a:off x="1620250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7" type="subTitle"/>
          </p:nvPr>
        </p:nvSpPr>
        <p:spPr>
          <a:xfrm>
            <a:off x="5504888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8" type="subTitle"/>
          </p:nvPr>
        </p:nvSpPr>
        <p:spPr>
          <a:xfrm>
            <a:off x="5504888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3" name="Google Shape;223;p18"/>
          <p:cNvGrpSpPr/>
          <p:nvPr/>
        </p:nvGrpSpPr>
        <p:grpSpPr>
          <a:xfrm flipH="1">
            <a:off x="-621321" y="2623328"/>
            <a:ext cx="2848550" cy="4337371"/>
            <a:chOff x="6744106" y="2623328"/>
            <a:chExt cx="2848550" cy="4337371"/>
          </a:xfrm>
        </p:grpSpPr>
        <p:sp>
          <p:nvSpPr>
            <p:cNvPr id="224" name="Google Shape;224;p18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8"/>
          <p:cNvGrpSpPr/>
          <p:nvPr/>
        </p:nvGrpSpPr>
        <p:grpSpPr>
          <a:xfrm>
            <a:off x="8509425" y="361088"/>
            <a:ext cx="1269225" cy="740575"/>
            <a:chOff x="4805650" y="2718925"/>
            <a:chExt cx="1269225" cy="740575"/>
          </a:xfrm>
        </p:grpSpPr>
        <p:sp>
          <p:nvSpPr>
            <p:cNvPr id="227" name="Google Shape;227;p18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18"/>
          <p:cNvSpPr/>
          <p:nvPr/>
        </p:nvSpPr>
        <p:spPr>
          <a:xfrm flipH="1" rot="10800000">
            <a:off x="-2023569" y="-1733573"/>
            <a:ext cx="2734348" cy="2966397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1" type="subTitle"/>
          </p:nvPr>
        </p:nvSpPr>
        <p:spPr>
          <a:xfrm>
            <a:off x="1033118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idx="2" type="subTitle"/>
          </p:nvPr>
        </p:nvSpPr>
        <p:spPr>
          <a:xfrm>
            <a:off x="3442200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19"/>
          <p:cNvSpPr txBox="1"/>
          <p:nvPr>
            <p:ph idx="3" type="subTitle"/>
          </p:nvPr>
        </p:nvSpPr>
        <p:spPr>
          <a:xfrm>
            <a:off x="5853532" y="2040119"/>
            <a:ext cx="2255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4" type="subTitle"/>
          </p:nvPr>
        </p:nvSpPr>
        <p:spPr>
          <a:xfrm>
            <a:off x="1033118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5" type="subTitle"/>
          </p:nvPr>
        </p:nvSpPr>
        <p:spPr>
          <a:xfrm>
            <a:off x="3442200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6" type="subTitle"/>
          </p:nvPr>
        </p:nvSpPr>
        <p:spPr>
          <a:xfrm>
            <a:off x="5853532" y="3665025"/>
            <a:ext cx="2255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7" type="subTitle"/>
          </p:nvPr>
        </p:nvSpPr>
        <p:spPr>
          <a:xfrm>
            <a:off x="1033118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0" name="Google Shape;240;p19"/>
          <p:cNvSpPr txBox="1"/>
          <p:nvPr>
            <p:ph idx="8" type="subTitle"/>
          </p:nvPr>
        </p:nvSpPr>
        <p:spPr>
          <a:xfrm>
            <a:off x="3442200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1" name="Google Shape;241;p19"/>
          <p:cNvSpPr txBox="1"/>
          <p:nvPr>
            <p:ph idx="9" type="subTitle"/>
          </p:nvPr>
        </p:nvSpPr>
        <p:spPr>
          <a:xfrm>
            <a:off x="5853532" y="1314850"/>
            <a:ext cx="22551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13" type="subTitle"/>
          </p:nvPr>
        </p:nvSpPr>
        <p:spPr>
          <a:xfrm>
            <a:off x="1033118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3" name="Google Shape;243;p19"/>
          <p:cNvSpPr txBox="1"/>
          <p:nvPr>
            <p:ph idx="14" type="subTitle"/>
          </p:nvPr>
        </p:nvSpPr>
        <p:spPr>
          <a:xfrm>
            <a:off x="3442200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15" type="subTitle"/>
          </p:nvPr>
        </p:nvSpPr>
        <p:spPr>
          <a:xfrm>
            <a:off x="5851282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5" name="Google Shape;245;p19"/>
          <p:cNvGrpSpPr/>
          <p:nvPr/>
        </p:nvGrpSpPr>
        <p:grpSpPr>
          <a:xfrm>
            <a:off x="6608975" y="2335023"/>
            <a:ext cx="3459330" cy="4341052"/>
            <a:chOff x="6608975" y="2335023"/>
            <a:chExt cx="3459330" cy="4341052"/>
          </a:xfrm>
        </p:grpSpPr>
        <p:grpSp>
          <p:nvGrpSpPr>
            <p:cNvPr id="246" name="Google Shape;246;p19"/>
            <p:cNvGrpSpPr/>
            <p:nvPr/>
          </p:nvGrpSpPr>
          <p:grpSpPr>
            <a:xfrm>
              <a:off x="6608975" y="4682350"/>
              <a:ext cx="1269225" cy="740575"/>
              <a:chOff x="4805650" y="2718925"/>
              <a:chExt cx="1269225" cy="740575"/>
            </a:xfrm>
          </p:grpSpPr>
          <p:sp>
            <p:nvSpPr>
              <p:cNvPr id="247" name="Google Shape;247;p19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" name="Google Shape;250;p19"/>
            <p:cNvSpPr/>
            <p:nvPr/>
          </p:nvSpPr>
          <p:spPr>
            <a:xfrm rot="10800000">
              <a:off x="6998548" y="419767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2700000">
              <a:off x="8987311" y="2189227"/>
              <a:ext cx="427045" cy="2026535"/>
            </a:xfrm>
            <a:custGeom>
              <a:rect b="b" l="l" r="r" t="t"/>
              <a:pathLst>
                <a:path extrusionOk="0" h="49614" w="10455">
                  <a:moveTo>
                    <a:pt x="1" y="0"/>
                  </a:moveTo>
                  <a:lnTo>
                    <a:pt x="1" y="44386"/>
                  </a:lnTo>
                  <a:cubicBezTo>
                    <a:pt x="1" y="47280"/>
                    <a:pt x="2346" y="49613"/>
                    <a:pt x="5228" y="49613"/>
                  </a:cubicBezTo>
                  <a:cubicBezTo>
                    <a:pt x="8121" y="49613"/>
                    <a:pt x="10454" y="47268"/>
                    <a:pt x="10454" y="44386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9"/>
          <p:cNvGrpSpPr/>
          <p:nvPr/>
        </p:nvGrpSpPr>
        <p:grpSpPr>
          <a:xfrm>
            <a:off x="-1252100" y="-373650"/>
            <a:ext cx="2284525" cy="5517374"/>
            <a:chOff x="-1252100" y="-373650"/>
            <a:chExt cx="2284525" cy="5517374"/>
          </a:xfrm>
        </p:grpSpPr>
        <p:grpSp>
          <p:nvGrpSpPr>
            <p:cNvPr id="253" name="Google Shape;253;p19"/>
            <p:cNvGrpSpPr/>
            <p:nvPr/>
          </p:nvGrpSpPr>
          <p:grpSpPr>
            <a:xfrm>
              <a:off x="-73465" y="-58733"/>
              <a:ext cx="507553" cy="5202457"/>
              <a:chOff x="6539500" y="1042525"/>
              <a:chExt cx="346500" cy="3551650"/>
            </a:xfrm>
          </p:grpSpPr>
          <p:sp>
            <p:nvSpPr>
              <p:cNvPr id="254" name="Google Shape;254;p19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19"/>
            <p:cNvSpPr/>
            <p:nvPr/>
          </p:nvSpPr>
          <p:spPr>
            <a:xfrm>
              <a:off x="-1252100" y="-373650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hasCustomPrompt="1" type="title"/>
          </p:nvPr>
        </p:nvSpPr>
        <p:spPr>
          <a:xfrm>
            <a:off x="1630050" y="535000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0" name="Google Shape;260;p20"/>
          <p:cNvSpPr txBox="1"/>
          <p:nvPr>
            <p:ph idx="1" type="subTitle"/>
          </p:nvPr>
        </p:nvSpPr>
        <p:spPr>
          <a:xfrm>
            <a:off x="1629975" y="12521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hasCustomPrompt="1" idx="2" type="title"/>
          </p:nvPr>
        </p:nvSpPr>
        <p:spPr>
          <a:xfrm>
            <a:off x="1630050" y="1990599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" name="Google Shape;262;p20"/>
          <p:cNvSpPr txBox="1"/>
          <p:nvPr>
            <p:ph idx="3" type="subTitle"/>
          </p:nvPr>
        </p:nvSpPr>
        <p:spPr>
          <a:xfrm>
            <a:off x="1629975" y="27077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4" type="title"/>
          </p:nvPr>
        </p:nvSpPr>
        <p:spPr>
          <a:xfrm>
            <a:off x="1630050" y="3446198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5" type="subTitle"/>
          </p:nvPr>
        </p:nvSpPr>
        <p:spPr>
          <a:xfrm>
            <a:off x="1629975" y="41633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5" name="Google Shape;265;p20"/>
          <p:cNvGrpSpPr/>
          <p:nvPr/>
        </p:nvGrpSpPr>
        <p:grpSpPr>
          <a:xfrm>
            <a:off x="8281450" y="4138000"/>
            <a:ext cx="1269225" cy="740575"/>
            <a:chOff x="4805650" y="2718925"/>
            <a:chExt cx="1269225" cy="740575"/>
          </a:xfrm>
        </p:grpSpPr>
        <p:sp>
          <p:nvSpPr>
            <p:cNvPr id="266" name="Google Shape;266;p20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0"/>
          <p:cNvSpPr/>
          <p:nvPr/>
        </p:nvSpPr>
        <p:spPr>
          <a:xfrm rot="-2700000">
            <a:off x="245524" y="-2466512"/>
            <a:ext cx="568432" cy="3605727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0"/>
          <p:cNvGrpSpPr/>
          <p:nvPr/>
        </p:nvGrpSpPr>
        <p:grpSpPr>
          <a:xfrm>
            <a:off x="7484250" y="228599"/>
            <a:ext cx="1088650" cy="201300"/>
            <a:chOff x="2678325" y="4703600"/>
            <a:chExt cx="1088650" cy="201300"/>
          </a:xfrm>
        </p:grpSpPr>
        <p:sp>
          <p:nvSpPr>
            <p:cNvPr id="271" name="Google Shape;271;p20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0"/>
          <p:cNvGrpSpPr/>
          <p:nvPr/>
        </p:nvGrpSpPr>
        <p:grpSpPr>
          <a:xfrm rot="-5400000">
            <a:off x="-399325" y="4199025"/>
            <a:ext cx="1269225" cy="740575"/>
            <a:chOff x="4805650" y="2718925"/>
            <a:chExt cx="1269225" cy="740575"/>
          </a:xfrm>
        </p:grpSpPr>
        <p:sp>
          <p:nvSpPr>
            <p:cNvPr id="275" name="Google Shape;275;p20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4541375"/>
            <a:ext cx="9144000" cy="60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2391900" y="2141197"/>
            <a:ext cx="4360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0" name="Google Shape;30;p3"/>
          <p:cNvGrpSpPr/>
          <p:nvPr/>
        </p:nvGrpSpPr>
        <p:grpSpPr>
          <a:xfrm flipH="1">
            <a:off x="578418" y="-286676"/>
            <a:ext cx="1269225" cy="740575"/>
            <a:chOff x="4805650" y="2718925"/>
            <a:chExt cx="1269225" cy="740575"/>
          </a:xfrm>
        </p:grpSpPr>
        <p:sp>
          <p:nvSpPr>
            <p:cNvPr id="31" name="Google Shape;31;p3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 flipH="1" rot="8100000">
            <a:off x="4141323" y="3975470"/>
            <a:ext cx="628203" cy="1992465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>
            <p:ph type="ctrTitle"/>
          </p:nvPr>
        </p:nvSpPr>
        <p:spPr>
          <a:xfrm>
            <a:off x="1115250" y="535000"/>
            <a:ext cx="44730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0" name="Google Shape;280;p21"/>
          <p:cNvSpPr txBox="1"/>
          <p:nvPr>
            <p:ph idx="1" type="subTitle"/>
          </p:nvPr>
        </p:nvSpPr>
        <p:spPr>
          <a:xfrm>
            <a:off x="1115350" y="1700400"/>
            <a:ext cx="44730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1" name="Google Shape;281;p21"/>
          <p:cNvSpPr txBox="1"/>
          <p:nvPr/>
        </p:nvSpPr>
        <p:spPr>
          <a:xfrm>
            <a:off x="1115350" y="3663575"/>
            <a:ext cx="4379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2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82" name="Google Shape;282;p21"/>
          <p:cNvGrpSpPr/>
          <p:nvPr/>
        </p:nvGrpSpPr>
        <p:grpSpPr>
          <a:xfrm>
            <a:off x="8395487" y="-126199"/>
            <a:ext cx="545183" cy="5588521"/>
            <a:chOff x="6539500" y="1042525"/>
            <a:chExt cx="346500" cy="3551650"/>
          </a:xfrm>
        </p:grpSpPr>
        <p:sp>
          <p:nvSpPr>
            <p:cNvPr id="283" name="Google Shape;283;p21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1"/>
          <p:cNvGrpSpPr/>
          <p:nvPr/>
        </p:nvGrpSpPr>
        <p:grpSpPr>
          <a:xfrm>
            <a:off x="6310475" y="4492143"/>
            <a:ext cx="1269225" cy="740575"/>
            <a:chOff x="4805650" y="2718925"/>
            <a:chExt cx="1269225" cy="740575"/>
          </a:xfrm>
        </p:grpSpPr>
        <p:sp>
          <p:nvSpPr>
            <p:cNvPr id="287" name="Google Shape;287;p21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21"/>
          <p:cNvGrpSpPr/>
          <p:nvPr/>
        </p:nvGrpSpPr>
        <p:grpSpPr>
          <a:xfrm>
            <a:off x="-247634" y="-126199"/>
            <a:ext cx="545183" cy="5588521"/>
            <a:chOff x="6539500" y="1042525"/>
            <a:chExt cx="346500" cy="3551650"/>
          </a:xfrm>
        </p:grpSpPr>
        <p:sp>
          <p:nvSpPr>
            <p:cNvPr id="291" name="Google Shape;291;p21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1"/>
          <p:cNvGrpSpPr/>
          <p:nvPr/>
        </p:nvGrpSpPr>
        <p:grpSpPr>
          <a:xfrm>
            <a:off x="6377590" y="-666721"/>
            <a:ext cx="2609428" cy="1655723"/>
            <a:chOff x="6404568" y="-666694"/>
            <a:chExt cx="2414125" cy="1531800"/>
          </a:xfrm>
        </p:grpSpPr>
        <p:sp>
          <p:nvSpPr>
            <p:cNvPr id="295" name="Google Shape;295;p21"/>
            <p:cNvSpPr/>
            <p:nvPr/>
          </p:nvSpPr>
          <p:spPr>
            <a:xfrm rot="-2700000">
              <a:off x="7966410" y="-455779"/>
              <a:ext cx="431555" cy="1368757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700000">
              <a:off x="6825297" y="-714567"/>
              <a:ext cx="431555" cy="1368757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2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299" name="Google Shape;299;p22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/>
          <p:nvPr/>
        </p:nvSpPr>
        <p:spPr>
          <a:xfrm flipH="1">
            <a:off x="-2377380" y="-2122904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22"/>
          <p:cNvGrpSpPr/>
          <p:nvPr/>
        </p:nvGrpSpPr>
        <p:grpSpPr>
          <a:xfrm flipH="1" rot="10800000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304" name="Google Shape;304;p22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2"/>
          <p:cNvGrpSpPr/>
          <p:nvPr/>
        </p:nvGrpSpPr>
        <p:grpSpPr>
          <a:xfrm rot="-5400000">
            <a:off x="4309982" y="188730"/>
            <a:ext cx="572695" cy="9412228"/>
            <a:chOff x="6539500" y="1042525"/>
            <a:chExt cx="346500" cy="3551650"/>
          </a:xfrm>
        </p:grpSpPr>
        <p:sp>
          <p:nvSpPr>
            <p:cNvPr id="307" name="Google Shape;307;p22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3"/>
          <p:cNvGrpSpPr/>
          <p:nvPr/>
        </p:nvGrpSpPr>
        <p:grpSpPr>
          <a:xfrm flipH="1">
            <a:off x="-31260" y="4593467"/>
            <a:ext cx="2421237" cy="706360"/>
            <a:chOff x="-76439" y="4569403"/>
            <a:chExt cx="2421237" cy="706360"/>
          </a:xfrm>
        </p:grpSpPr>
        <p:grpSp>
          <p:nvGrpSpPr>
            <p:cNvPr id="312" name="Google Shape;312;p2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313" name="Google Shape;313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2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317" name="Google Shape;317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0" name="Google Shape;320;p23"/>
          <p:cNvSpPr/>
          <p:nvPr/>
        </p:nvSpPr>
        <p:spPr>
          <a:xfrm>
            <a:off x="-1151193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3"/>
          <p:cNvGrpSpPr/>
          <p:nvPr/>
        </p:nvGrpSpPr>
        <p:grpSpPr>
          <a:xfrm>
            <a:off x="6785319" y="3491150"/>
            <a:ext cx="3304431" cy="2359299"/>
            <a:chOff x="6398434" y="3874100"/>
            <a:chExt cx="2343070" cy="1672905"/>
          </a:xfrm>
        </p:grpSpPr>
        <p:sp>
          <p:nvSpPr>
            <p:cNvPr id="322" name="Google Shape;322;p23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103050"/>
            <a:ext cx="77040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6744106" y="2623328"/>
            <a:ext cx="2848550" cy="4337371"/>
            <a:chOff x="6744106" y="2623328"/>
            <a:chExt cx="2848550" cy="4337371"/>
          </a:xfrm>
        </p:grpSpPr>
        <p:sp>
          <p:nvSpPr>
            <p:cNvPr id="39" name="Google Shape;39;p4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4"/>
          <p:cNvSpPr/>
          <p:nvPr/>
        </p:nvSpPr>
        <p:spPr>
          <a:xfrm rot="10800000">
            <a:off x="8260556" y="-1733573"/>
            <a:ext cx="2734348" cy="2966397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-765775" y="319175"/>
            <a:ext cx="1269225" cy="1977499"/>
            <a:chOff x="-765775" y="319175"/>
            <a:chExt cx="1269225" cy="1977499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-765775" y="319175"/>
              <a:ext cx="1269225" cy="740575"/>
              <a:chOff x="4805650" y="2718925"/>
              <a:chExt cx="1269225" cy="7405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 rot="5400000">
              <a:off x="54776" y="1881412"/>
              <a:ext cx="629225" cy="201300"/>
              <a:chOff x="2678325" y="4703600"/>
              <a:chExt cx="629225" cy="2013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2678325" y="4703600"/>
                <a:ext cx="201300" cy="201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3106250" y="4703600"/>
                <a:ext cx="201300" cy="20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1481263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4755138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1481263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4755138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" name="Google Shape;56;p5"/>
          <p:cNvGrpSpPr/>
          <p:nvPr/>
        </p:nvGrpSpPr>
        <p:grpSpPr>
          <a:xfrm rot="5400000">
            <a:off x="4285643" y="124788"/>
            <a:ext cx="572695" cy="9412228"/>
            <a:chOff x="6539500" y="1042525"/>
            <a:chExt cx="346500" cy="3551650"/>
          </a:xfrm>
        </p:grpSpPr>
        <p:sp>
          <p:nvSpPr>
            <p:cNvPr id="57" name="Google Shape;57;p5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5"/>
          <p:cNvGrpSpPr/>
          <p:nvPr/>
        </p:nvGrpSpPr>
        <p:grpSpPr>
          <a:xfrm flipH="1" rot="5400000">
            <a:off x="-248139" y="226900"/>
            <a:ext cx="1269225" cy="740575"/>
            <a:chOff x="4805650" y="2718925"/>
            <a:chExt cx="1269225" cy="740575"/>
          </a:xfrm>
        </p:grpSpPr>
        <p:sp>
          <p:nvSpPr>
            <p:cNvPr id="61" name="Google Shape;61;p5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5"/>
          <p:cNvSpPr/>
          <p:nvPr/>
        </p:nvSpPr>
        <p:spPr>
          <a:xfrm flipH="1">
            <a:off x="8118431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 flipH="1" rot="10800000">
            <a:off x="8167801" y="3552837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flipH="1">
            <a:off x="-990387" y="3278592"/>
            <a:ext cx="3304431" cy="2359299"/>
            <a:chOff x="6398434" y="3874100"/>
            <a:chExt cx="2343070" cy="1672905"/>
          </a:xfrm>
        </p:grpSpPr>
        <p:sp>
          <p:nvSpPr>
            <p:cNvPr id="67" name="Google Shape;67;p5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 flipH="1" rot="5400000">
            <a:off x="8214086" y="226900"/>
            <a:ext cx="1269225" cy="740575"/>
            <a:chOff x="4805650" y="2718925"/>
            <a:chExt cx="1269225" cy="740575"/>
          </a:xfrm>
        </p:grpSpPr>
        <p:sp>
          <p:nvSpPr>
            <p:cNvPr id="72" name="Google Shape;72;p6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6"/>
          <p:cNvGrpSpPr/>
          <p:nvPr/>
        </p:nvGrpSpPr>
        <p:grpSpPr>
          <a:xfrm flipH="1">
            <a:off x="-849921" y="2547128"/>
            <a:ext cx="3077150" cy="4413571"/>
            <a:chOff x="6744106" y="2547128"/>
            <a:chExt cx="3077150" cy="4413571"/>
          </a:xfrm>
        </p:grpSpPr>
        <p:sp>
          <p:nvSpPr>
            <p:cNvPr id="76" name="Google Shape;76;p6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2700000">
              <a:off x="8929405" y="24970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>
            <a:off x="8130325" y="4773849"/>
            <a:ext cx="1088650" cy="201300"/>
            <a:chOff x="2678325" y="4703600"/>
            <a:chExt cx="1088650" cy="201300"/>
          </a:xfrm>
        </p:grpSpPr>
        <p:sp>
          <p:nvSpPr>
            <p:cNvPr id="79" name="Google Shape;79;p6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>
            <p:ph type="title"/>
          </p:nvPr>
        </p:nvSpPr>
        <p:spPr>
          <a:xfrm>
            <a:off x="720000" y="445025"/>
            <a:ext cx="42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" type="body"/>
          </p:nvPr>
        </p:nvSpPr>
        <p:spPr>
          <a:xfrm>
            <a:off x="720000" y="1395175"/>
            <a:ext cx="42297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5" name="Google Shape;85;p7"/>
          <p:cNvSpPr/>
          <p:nvPr>
            <p:ph idx="2" type="pic"/>
          </p:nvPr>
        </p:nvSpPr>
        <p:spPr>
          <a:xfrm>
            <a:off x="5435301" y="535000"/>
            <a:ext cx="29937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" name="Google Shape;86;p7"/>
          <p:cNvSpPr/>
          <p:nvPr/>
        </p:nvSpPr>
        <p:spPr>
          <a:xfrm rot="-8100000">
            <a:off x="16636" y="3373476"/>
            <a:ext cx="477242" cy="1513664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4279356" y="4577170"/>
            <a:ext cx="1102576" cy="643338"/>
            <a:chOff x="4805650" y="2718925"/>
            <a:chExt cx="1269225" cy="740575"/>
          </a:xfrm>
        </p:grpSpPr>
        <p:sp>
          <p:nvSpPr>
            <p:cNvPr id="88" name="Google Shape;88;p7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94" name="Google Shape;94;p8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8"/>
          <p:cNvSpPr/>
          <p:nvPr/>
        </p:nvSpPr>
        <p:spPr>
          <a:xfrm flipH="1">
            <a:off x="-2377380" y="-2122904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flipH="1" rot="10800000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99" name="Google Shape;99;p8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 flipH="1" rot="5400000">
            <a:off x="8214086" y="4184278"/>
            <a:ext cx="1269225" cy="740575"/>
            <a:chOff x="4805650" y="2718925"/>
            <a:chExt cx="1269225" cy="740575"/>
          </a:xfrm>
        </p:grpSpPr>
        <p:sp>
          <p:nvSpPr>
            <p:cNvPr id="102" name="Google Shape;102;p8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2976700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9"/>
          <p:cNvSpPr txBox="1"/>
          <p:nvPr>
            <p:ph idx="1" type="subTitle"/>
          </p:nvPr>
        </p:nvSpPr>
        <p:spPr>
          <a:xfrm>
            <a:off x="2976750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 flipH="1" rot="-2700075">
            <a:off x="-157868" y="3504270"/>
            <a:ext cx="846457" cy="2684699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 flipH="1">
            <a:off x="105210" y="-377847"/>
            <a:ext cx="613790" cy="6291393"/>
            <a:chOff x="6539500" y="1042525"/>
            <a:chExt cx="346500" cy="3551650"/>
          </a:xfrm>
        </p:grpSpPr>
        <p:sp>
          <p:nvSpPr>
            <p:cNvPr id="110" name="Google Shape;110;p9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9"/>
          <p:cNvSpPr/>
          <p:nvPr/>
        </p:nvSpPr>
        <p:spPr>
          <a:xfrm flipH="1">
            <a:off x="-553245" y="-177507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>
            <a:off x="7484250" y="4608499"/>
            <a:ext cx="1088650" cy="201300"/>
            <a:chOff x="2678325" y="4703600"/>
            <a:chExt cx="1088650" cy="201300"/>
          </a:xfrm>
        </p:grpSpPr>
        <p:sp>
          <p:nvSpPr>
            <p:cNvPr id="115" name="Google Shape;115;p9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720000" y="3984750"/>
            <a:ext cx="7704000" cy="623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hyperlink" Target="https://www.instagram.com/moth.ersdiary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hyperlink" Target="https://www.instagram.com/moth.ersdiary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instagram.com/moth.ersdiary/" TargetMode="External"/><Relationship Id="rId4" Type="http://schemas.openxmlformats.org/officeDocument/2006/relationships/hyperlink" Target="http://drive.google.com/file/d/1yGC6TaEcoKcqIzqEuhzBEtQvT6G4ibm4/view" TargetMode="External"/><Relationship Id="rId5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/>
          <p:nvPr>
            <p:ph type="ctrTitle"/>
          </p:nvPr>
        </p:nvSpPr>
        <p:spPr>
          <a:xfrm>
            <a:off x="1118775" y="1111125"/>
            <a:ext cx="75843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Digital Marketing Project Phase 2</a:t>
            </a:r>
            <a:endParaRPr sz="3100"/>
          </a:p>
        </p:txBody>
      </p:sp>
      <p:sp>
        <p:nvSpPr>
          <p:cNvPr id="329" name="Google Shape;329;p24"/>
          <p:cNvSpPr txBox="1"/>
          <p:nvPr>
            <p:ph idx="1" type="subTitle"/>
          </p:nvPr>
        </p:nvSpPr>
        <p:spPr>
          <a:xfrm>
            <a:off x="1504925" y="2007600"/>
            <a:ext cx="74982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yne"/>
                <a:ea typeface="Syne"/>
                <a:cs typeface="Syne"/>
                <a:sym typeface="Syne"/>
              </a:rPr>
              <a:t>Comprehensive Digital Marketing For Mother Dairy</a:t>
            </a:r>
            <a:endParaRPr b="1" sz="1800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30" name="Google Shape;330;p24"/>
          <p:cNvSpPr/>
          <p:nvPr/>
        </p:nvSpPr>
        <p:spPr>
          <a:xfrm rot="2699612">
            <a:off x="8433021" y="1725010"/>
            <a:ext cx="491011" cy="3114623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 rot="10800000">
            <a:off x="-4682925" y="2330499"/>
            <a:ext cx="7057126" cy="7656025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4"/>
          <p:cNvPicPr preferRelativeResize="0"/>
          <p:nvPr/>
        </p:nvPicPr>
        <p:blipFill rotWithShape="1">
          <a:blip r:embed="rId3">
            <a:alphaModFix/>
          </a:blip>
          <a:srcRect b="31878" l="0" r="0" t="34218"/>
          <a:stretch/>
        </p:blipFill>
        <p:spPr>
          <a:xfrm>
            <a:off x="1264175" y="1304800"/>
            <a:ext cx="1045175" cy="3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/>
          <p:nvPr/>
        </p:nvSpPr>
        <p:spPr>
          <a:xfrm>
            <a:off x="-215800" y="4273250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 txBox="1"/>
          <p:nvPr>
            <p:ph idx="1" type="subTitle"/>
          </p:nvPr>
        </p:nvSpPr>
        <p:spPr>
          <a:xfrm>
            <a:off x="1855050" y="2338011"/>
            <a:ext cx="2296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04</a:t>
            </a:r>
            <a:endParaRPr/>
          </a:p>
        </p:txBody>
      </p:sp>
      <p:sp>
        <p:nvSpPr>
          <p:cNvPr id="414" name="Google Shape;414;p33"/>
          <p:cNvSpPr txBox="1"/>
          <p:nvPr>
            <p:ph idx="5" type="subTitle"/>
          </p:nvPr>
        </p:nvSpPr>
        <p:spPr>
          <a:xfrm>
            <a:off x="5667800" y="2413375"/>
            <a:ext cx="2296200" cy="2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05</a:t>
            </a:r>
            <a:endParaRPr/>
          </a:p>
        </p:txBody>
      </p:sp>
      <p:sp>
        <p:nvSpPr>
          <p:cNvPr id="415" name="Google Shape;41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PERFORMANCE INDICATOR</a:t>
            </a:r>
            <a:endParaRPr/>
          </a:p>
        </p:txBody>
      </p:sp>
      <p:sp>
        <p:nvSpPr>
          <p:cNvPr id="416" name="Google Shape;416;p33"/>
          <p:cNvSpPr txBox="1"/>
          <p:nvPr>
            <p:ph idx="2" type="subTitle"/>
          </p:nvPr>
        </p:nvSpPr>
        <p:spPr>
          <a:xfrm>
            <a:off x="1468925" y="2555550"/>
            <a:ext cx="2916900" cy="15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Goal: Introduce three new flavored milk products and achieve a distribution in at least 70% of existing retail outlets within 4 months. 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KPI: Track the number of retail outlets carrying the new flavored milk products each month, aiming for the 70% distribution mark by the end of the 4th month.</a:t>
            </a:r>
            <a:endParaRPr sz="1000"/>
          </a:p>
        </p:txBody>
      </p:sp>
      <p:sp>
        <p:nvSpPr>
          <p:cNvPr id="417" name="Google Shape;417;p33"/>
          <p:cNvSpPr txBox="1"/>
          <p:nvPr>
            <p:ph idx="3" type="subTitle"/>
          </p:nvPr>
        </p:nvSpPr>
        <p:spPr>
          <a:xfrm>
            <a:off x="5493200" y="2611400"/>
            <a:ext cx="27552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Goal: Reduce product complaints related to packaging by 50% in the next 10 months.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KPI: Monitor the number of complaints received specifically related to packaging each month and compare it to the baseline from the previous months to ensure a declining trend towards the 50% reduction.</a:t>
            </a:r>
            <a:endParaRPr sz="1000"/>
          </a:p>
        </p:txBody>
      </p:sp>
      <p:pic>
        <p:nvPicPr>
          <p:cNvPr id="418" name="Google Shape;4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212" y="1075024"/>
            <a:ext cx="1349875" cy="13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250" y="1075025"/>
            <a:ext cx="2225850" cy="14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idx="2" type="subTitle"/>
          </p:nvPr>
        </p:nvSpPr>
        <p:spPr>
          <a:xfrm>
            <a:off x="706750" y="2447850"/>
            <a:ext cx="3263700" cy="28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USP (Unique Selling Proposition)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Diversity of Products: Amul has a wide range of dairy products, from milk to ice cream, cheese, chocolates, and more.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Trust and Purity: Known as the "Taste of India", Amul has a strong reputation for quality and authenticity.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Cooperative Model: Sourcing directly from farmers, emphasizing its cooperative model that supports local dairy farmers.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Online Communication: 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Interactive Website: Detailed product information, recipes, and dairy industry insights. 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Strong Social Media Presence: Engaging advertisements, often revolving around current affairs, shared across platforms like Twitter, Instagram, and YouTube.</a:t>
            </a:r>
            <a:endParaRPr sz="900"/>
          </a:p>
        </p:txBody>
      </p:sp>
      <p:sp>
        <p:nvSpPr>
          <p:cNvPr id="425" name="Google Shape;425;p34"/>
          <p:cNvSpPr txBox="1"/>
          <p:nvPr>
            <p:ph type="title"/>
          </p:nvPr>
        </p:nvSpPr>
        <p:spPr>
          <a:xfrm>
            <a:off x="1966800" y="300925"/>
            <a:ext cx="56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 ANALYSIS</a:t>
            </a:r>
            <a:endParaRPr/>
          </a:p>
        </p:txBody>
      </p:sp>
      <p:sp>
        <p:nvSpPr>
          <p:cNvPr id="426" name="Google Shape;426;p34"/>
          <p:cNvSpPr txBox="1"/>
          <p:nvPr>
            <p:ph idx="1" type="subTitle"/>
          </p:nvPr>
        </p:nvSpPr>
        <p:spPr>
          <a:xfrm>
            <a:off x="706750" y="814600"/>
            <a:ext cx="10461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AMUL</a:t>
            </a:r>
            <a:endParaRPr/>
          </a:p>
        </p:txBody>
      </p:sp>
      <p:pic>
        <p:nvPicPr>
          <p:cNvPr id="427" name="Google Shape;4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748" y="1438350"/>
            <a:ext cx="1621701" cy="10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4"/>
          <p:cNvSpPr txBox="1"/>
          <p:nvPr/>
        </p:nvSpPr>
        <p:spPr>
          <a:xfrm>
            <a:off x="4349400" y="2688300"/>
            <a:ext cx="41454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USP: 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ap"/>
              <a:buChar char="●"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Diverse Dairy Portfolio: Known for its cheese, ghee, and yogurt, but also for bakery products like biscuits and cakes.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ap"/>
              <a:buChar char="●"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Quality and Taste: Emphasis on international standards of quality and unique flavors. 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Online Communication: 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ap"/>
              <a:buChar char="●"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Engaging Website: Provides information on new product launches and corporate initiatives.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ap"/>
              <a:buChar char="●"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Active Social Media: Uses platforms like Instagram, Twitter, and Facebook to engage with consumers, often with interactive contests and campaigns.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4349400" y="976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BRITANNIA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30" name="Google Shape;4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625" y="1438350"/>
            <a:ext cx="3206775" cy="11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>
            <p:ph idx="4" type="subTitle"/>
          </p:nvPr>
        </p:nvSpPr>
        <p:spPr>
          <a:xfrm>
            <a:off x="2940150" y="2455125"/>
            <a:ext cx="32637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USP: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Variety in Milk Products: Offers a range of milk products, from full cream to toned milk, ghee, and curd.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Focus on Health: Markets its products emphasizing health benefits, especially for growing children.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Online Communication: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User-friendly Website: Focus on product benefits and health aspects.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Social Media Engagement: Regular posts about product features, health benefits, and consumer engagement.</a:t>
            </a:r>
            <a:endParaRPr sz="1000"/>
          </a:p>
        </p:txBody>
      </p:sp>
      <p:sp>
        <p:nvSpPr>
          <p:cNvPr id="436" name="Google Shape;436;p35"/>
          <p:cNvSpPr txBox="1"/>
          <p:nvPr>
            <p:ph type="title"/>
          </p:nvPr>
        </p:nvSpPr>
        <p:spPr>
          <a:xfrm>
            <a:off x="1966800" y="300925"/>
            <a:ext cx="56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 ANALYSIS</a:t>
            </a:r>
            <a:endParaRPr/>
          </a:p>
        </p:txBody>
      </p:sp>
      <p:sp>
        <p:nvSpPr>
          <p:cNvPr id="437" name="Google Shape;437;p35"/>
          <p:cNvSpPr txBox="1"/>
          <p:nvPr>
            <p:ph idx="7" type="subTitle"/>
          </p:nvPr>
        </p:nvSpPr>
        <p:spPr>
          <a:xfrm>
            <a:off x="1643350" y="873625"/>
            <a:ext cx="2793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KWALITY</a:t>
            </a:r>
            <a:endParaRPr/>
          </a:p>
        </p:txBody>
      </p:sp>
      <p:pic>
        <p:nvPicPr>
          <p:cNvPr id="438" name="Google Shape;4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750" y="1369650"/>
            <a:ext cx="1118775" cy="11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/>
          <p:nvPr>
            <p:ph type="title"/>
          </p:nvPr>
        </p:nvSpPr>
        <p:spPr>
          <a:xfrm>
            <a:off x="1966800" y="300925"/>
            <a:ext cx="56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4" name="Google Shape;444;p36"/>
          <p:cNvSpPr txBox="1"/>
          <p:nvPr/>
        </p:nvSpPr>
        <p:spPr>
          <a:xfrm>
            <a:off x="488100" y="870900"/>
            <a:ext cx="30672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Mother Dairy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Strengths: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Strong brand reputation in Northern India.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Wide distribution network.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Diverse range of dairy products.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Weaknesses: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Limited international presence.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Dependence on local markets.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Opportunities: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Expansion to southern and western Indian markets.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Launch of dairy alternatives (e.g., almond, oat milk).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Threats: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Intense competition from local and national brands.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Price volatility in the dairy industry.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3650225" y="873625"/>
            <a:ext cx="32877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Amul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Strengths: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Highly diversified product range.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Strong cooperative model supporting Indian farmers.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Robust brand image and wide-scale recognition as the "Taste of India".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Weaknesses: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Challenges in maintaining consistent quality across such a diverse product range.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Over-reliance on the Indian market.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Opportunities: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International market expansion.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Tapping into dairy-alternative segments.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Threats: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Counterfeit products using the Amul name.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Price wars with other major dairy players.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46" name="Google Shape;4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050" y="1277800"/>
            <a:ext cx="2138625" cy="2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/>
          <p:nvPr>
            <p:ph type="title"/>
          </p:nvPr>
        </p:nvSpPr>
        <p:spPr>
          <a:xfrm>
            <a:off x="1966800" y="300925"/>
            <a:ext cx="56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2" name="Google Shape;452;p37"/>
          <p:cNvSpPr txBox="1"/>
          <p:nvPr/>
        </p:nvSpPr>
        <p:spPr>
          <a:xfrm>
            <a:off x="771275" y="955500"/>
            <a:ext cx="4982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Kwality Ltd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Strengths: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Emphasis on health benefits attracting health-conscious consumers.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Established brand in the dairy segment.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Weaknesses: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Limited diversification outside of dairy.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Less brand visibility compared to giants like Amul and Britannia.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Opportunities: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Collaborations with health and fitness brands.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Expansion into value-added dairy products with health benefits.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Threats: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Strong competition from other dairy brands focusing on health.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Challenges in differentiating in a saturated dairy market.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050" y="1277800"/>
            <a:ext cx="2138625" cy="2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Buyer's/Audience's Persona</a:t>
            </a:r>
            <a:endParaRPr/>
          </a:p>
        </p:txBody>
      </p:sp>
      <p:sp>
        <p:nvSpPr>
          <p:cNvPr id="459" name="Google Shape;459;p38"/>
          <p:cNvSpPr txBox="1"/>
          <p:nvPr>
            <p:ph idx="4294967295" type="subTitle"/>
          </p:nvPr>
        </p:nvSpPr>
        <p:spPr>
          <a:xfrm>
            <a:off x="4639000" y="1093925"/>
            <a:ext cx="37899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yne"/>
                <a:ea typeface="Syne"/>
                <a:cs typeface="Syne"/>
                <a:sym typeface="Syne"/>
              </a:rPr>
              <a:t>India </a:t>
            </a:r>
            <a:r>
              <a:rPr b="1" lang="en" sz="1800">
                <a:latin typeface="Syne"/>
                <a:ea typeface="Syne"/>
                <a:cs typeface="Syne"/>
                <a:sym typeface="Syne"/>
              </a:rPr>
              <a:t> reach report</a:t>
            </a:r>
            <a:endParaRPr b="1" sz="1800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0" name="Google Shape;460;p38"/>
          <p:cNvSpPr txBox="1"/>
          <p:nvPr>
            <p:ph idx="4294967295" type="subTitle"/>
          </p:nvPr>
        </p:nvSpPr>
        <p:spPr>
          <a:xfrm>
            <a:off x="715100" y="1803375"/>
            <a:ext cx="1212300" cy="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-Day</a:t>
            </a:r>
            <a:endParaRPr/>
          </a:p>
        </p:txBody>
      </p:sp>
      <p:sp>
        <p:nvSpPr>
          <p:cNvPr id="461" name="Google Shape;461;p38"/>
          <p:cNvSpPr txBox="1"/>
          <p:nvPr>
            <p:ph idx="4294967295" type="subTitle"/>
          </p:nvPr>
        </p:nvSpPr>
        <p:spPr>
          <a:xfrm>
            <a:off x="2002250" y="1803375"/>
            <a:ext cx="1212300" cy="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</a:t>
            </a:r>
            <a:endParaRPr/>
          </a:p>
        </p:txBody>
      </p:sp>
      <p:sp>
        <p:nvSpPr>
          <p:cNvPr id="462" name="Google Shape;462;p38"/>
          <p:cNvSpPr txBox="1"/>
          <p:nvPr>
            <p:ph idx="4294967295" type="subTitle"/>
          </p:nvPr>
        </p:nvSpPr>
        <p:spPr>
          <a:xfrm>
            <a:off x="3289400" y="1803375"/>
            <a:ext cx="1212300" cy="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Daily Customers</a:t>
            </a:r>
            <a:endParaRPr/>
          </a:p>
        </p:txBody>
      </p:sp>
      <p:sp>
        <p:nvSpPr>
          <p:cNvPr id="463" name="Google Shape;463;p38"/>
          <p:cNvSpPr/>
          <p:nvPr/>
        </p:nvSpPr>
        <p:spPr>
          <a:xfrm>
            <a:off x="798350" y="1303875"/>
            <a:ext cx="1045800" cy="441900"/>
          </a:xfrm>
          <a:prstGeom prst="roundRect">
            <a:avLst>
              <a:gd fmla="val 2639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50k liters </a:t>
            </a:r>
            <a:endParaRPr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4" name="Google Shape;464;p38"/>
          <p:cNvSpPr txBox="1"/>
          <p:nvPr/>
        </p:nvSpPr>
        <p:spPr>
          <a:xfrm>
            <a:off x="5773788" y="3982750"/>
            <a:ext cx="759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States 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5" name="Google Shape;465;p38"/>
          <p:cNvSpPr txBox="1"/>
          <p:nvPr/>
        </p:nvSpPr>
        <p:spPr>
          <a:xfrm>
            <a:off x="7664094" y="3982725"/>
            <a:ext cx="1392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franchises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6" name="Google Shape;466;p38"/>
          <p:cNvSpPr/>
          <p:nvPr/>
        </p:nvSpPr>
        <p:spPr>
          <a:xfrm>
            <a:off x="4671738" y="3982725"/>
            <a:ext cx="1045800" cy="441900"/>
          </a:xfrm>
          <a:prstGeom prst="roundRect">
            <a:avLst>
              <a:gd fmla="val 2322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20+</a:t>
            </a:r>
            <a:endParaRPr b="1"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7" name="Google Shape;467;p38"/>
          <p:cNvSpPr/>
          <p:nvPr/>
        </p:nvSpPr>
        <p:spPr>
          <a:xfrm>
            <a:off x="2085500" y="1303875"/>
            <a:ext cx="1045800" cy="441900"/>
          </a:xfrm>
          <a:prstGeom prst="roundRect">
            <a:avLst>
              <a:gd fmla="val 2639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66%</a:t>
            </a:r>
            <a:endParaRPr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8" name="Google Shape;468;p38"/>
          <p:cNvSpPr/>
          <p:nvPr/>
        </p:nvSpPr>
        <p:spPr>
          <a:xfrm>
            <a:off x="3372650" y="1303875"/>
            <a:ext cx="1045800" cy="441900"/>
          </a:xfrm>
          <a:prstGeom prst="roundRect">
            <a:avLst>
              <a:gd fmla="val 2639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20 Cr +</a:t>
            </a:r>
            <a:endParaRPr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9" name="Google Shape;469;p38"/>
          <p:cNvSpPr/>
          <p:nvPr/>
        </p:nvSpPr>
        <p:spPr>
          <a:xfrm>
            <a:off x="6556563" y="3982725"/>
            <a:ext cx="1045800" cy="441900"/>
          </a:xfrm>
          <a:prstGeom prst="roundRect">
            <a:avLst>
              <a:gd fmla="val 2322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7000+</a:t>
            </a:r>
            <a:endParaRPr b="1"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976" y="1439838"/>
            <a:ext cx="2499076" cy="24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75" y="1745775"/>
            <a:ext cx="5104250" cy="38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"/>
          <p:cNvSpPr txBox="1"/>
          <p:nvPr/>
        </p:nvSpPr>
        <p:spPr>
          <a:xfrm>
            <a:off x="1522650" y="225875"/>
            <a:ext cx="59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Here's a generalized buyer's persona for Mother Dairy: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1092800" y="590100"/>
            <a:ext cx="30000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Persona Name: Priya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Demographics: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Age: 28-38 years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Gender: Female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Marital Status: Married with 1-2 children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Occupation: Homemaker or working in a corporate/teaching job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Income: Middle class (INR 6 lakh - 14 lakh per annum for the household)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Geography: Urban and suburban areas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Psychographics: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Prioritizes her family's health and nutrition.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Believes in giving the best quality food to her family.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Occasionally indulges in treats like ice cream or flavored milk.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Buying Motivations: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Daily need for milk and dairy products.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Trust in the brand for purity and quality.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Variety of products available for different family members (e.g., full cream milk for kids, low-fat for herself).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Purchasing Habits: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Regularly buys dairy essentials during weekly grocery shopping.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Influenced by quality, freshness, and brand trustworthiness.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May be influenced by promotions or discounts on certain products.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4837500" y="659400"/>
            <a:ext cx="3000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Persona Name: Ananya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Demographics: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Age: 22-28 years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Gender: Female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Marital Status: Single or recently married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Occupation: Young professional or postgraduate student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Income: Emerging middle class (INR 4 lakh - 8 lakh per annum)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Geography: Metro cities or university towns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Psychographics: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Lives a fast-paced life, often skipping breakfast or opting for quick meals.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Values convenience but also looks for healthy options.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Enjoys occasional indulgences like desserts or flavored yogurts.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Buying Motivations: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Need for quick and nutritious breakfast options.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Trust in established brands for dairy products.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Attractive packaging and new product innovations.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Purchasing Habits: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Often buys products on-the-go from local stores or kiosks.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Influenced by product freshness, expiration dates, and nutritional content.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Likely to try new products if they cater to her health and convenience needs.</a:t>
            </a:r>
            <a:endParaRPr b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/>
          <p:nvPr>
            <p:ph type="title"/>
          </p:nvPr>
        </p:nvSpPr>
        <p:spPr>
          <a:xfrm>
            <a:off x="1876775" y="2160625"/>
            <a:ext cx="552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Two</a:t>
            </a:r>
            <a:endParaRPr/>
          </a:p>
        </p:txBody>
      </p:sp>
      <p:sp>
        <p:nvSpPr>
          <p:cNvPr id="484" name="Google Shape;484;p40"/>
          <p:cNvSpPr txBox="1"/>
          <p:nvPr>
            <p:ph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40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0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0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/>
          <p:nvPr/>
        </p:nvSpPr>
        <p:spPr>
          <a:xfrm rot="2699636">
            <a:off x="8824153" y="1508820"/>
            <a:ext cx="524205" cy="3325180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 txBox="1"/>
          <p:nvPr>
            <p:ph type="title"/>
          </p:nvPr>
        </p:nvSpPr>
        <p:spPr>
          <a:xfrm>
            <a:off x="492050" y="535575"/>
            <a:ext cx="65643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SEO &amp; Keyword Research</a:t>
            </a:r>
            <a:endParaRPr sz="2100"/>
          </a:p>
        </p:txBody>
      </p:sp>
      <p:sp>
        <p:nvSpPr>
          <p:cNvPr id="494" name="Google Shape;494;p41"/>
          <p:cNvSpPr txBox="1"/>
          <p:nvPr/>
        </p:nvSpPr>
        <p:spPr>
          <a:xfrm>
            <a:off x="2040150" y="1810500"/>
            <a:ext cx="50637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SEO Audit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Keyword Research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O</a:t>
            </a: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n page optimization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 AUDIT</a:t>
            </a:r>
            <a:endParaRPr/>
          </a:p>
        </p:txBody>
      </p:sp>
      <p:pic>
        <p:nvPicPr>
          <p:cNvPr id="500" name="Google Shape;5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50" y="1083413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2"/>
          <p:cNvSpPr txBox="1"/>
          <p:nvPr/>
        </p:nvSpPr>
        <p:spPr>
          <a:xfrm>
            <a:off x="650350" y="1663613"/>
            <a:ext cx="95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D+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502" name="Google Shape;5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500" y="959450"/>
            <a:ext cx="2767999" cy="210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2"/>
          <p:cNvPicPr preferRelativeResize="0"/>
          <p:nvPr/>
        </p:nvPicPr>
        <p:blipFill rotWithShape="1">
          <a:blip r:embed="rId5">
            <a:alphaModFix/>
          </a:blip>
          <a:srcRect b="0" l="0" r="31935" t="0"/>
          <a:stretch/>
        </p:blipFill>
        <p:spPr>
          <a:xfrm>
            <a:off x="650350" y="3176375"/>
            <a:ext cx="5770625" cy="1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2"/>
          <p:cNvPicPr preferRelativeResize="0"/>
          <p:nvPr/>
        </p:nvPicPr>
        <p:blipFill rotWithShape="1">
          <a:blip r:embed="rId5">
            <a:alphaModFix/>
          </a:blip>
          <a:srcRect b="0" l="71314" r="0" t="0"/>
          <a:stretch/>
        </p:blipFill>
        <p:spPr>
          <a:xfrm>
            <a:off x="2476188" y="1089863"/>
            <a:ext cx="2622974" cy="18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CONTENT OF THIS PRESENTATION</a:t>
            </a:r>
            <a:endParaRPr sz="2900"/>
          </a:p>
        </p:txBody>
      </p:sp>
      <p:sp>
        <p:nvSpPr>
          <p:cNvPr id="338" name="Google Shape;338;p25"/>
          <p:cNvSpPr txBox="1"/>
          <p:nvPr>
            <p:ph idx="1" type="body"/>
          </p:nvPr>
        </p:nvSpPr>
        <p:spPr>
          <a:xfrm>
            <a:off x="720000" y="1103050"/>
            <a:ext cx="77040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INDEX</a:t>
            </a:r>
            <a:endParaRPr b="1" sz="2300"/>
          </a:p>
        </p:txBody>
      </p:sp>
      <p:graphicFrame>
        <p:nvGraphicFramePr>
          <p:cNvPr id="339" name="Google Shape;339;p25"/>
          <p:cNvGraphicFramePr/>
          <p:nvPr/>
        </p:nvGraphicFramePr>
        <p:xfrm>
          <a:off x="720000" y="16320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{AD6AEEAA-BBB2-457E-BA58-9E3E5CD0BA0D}</a:tableStyleId>
              </a:tblPr>
              <a:tblGrid>
                <a:gridCol w="2619875"/>
                <a:gridCol w="5084125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SI No</a:t>
                      </a:r>
                      <a:endParaRPr b="1" sz="15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PARTICULARS</a:t>
                      </a:r>
                      <a:endParaRPr b="1" sz="15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Chapter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One</a:t>
                      </a:r>
                      <a:r>
                        <a:rPr b="1" lang="en" sz="1300" u="sng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 </a:t>
                      </a:r>
                      <a:endParaRPr b="1" sz="13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Brand Study, Competitor Analysis &amp; Buyer’s/Audience’s Persona</a:t>
                      </a:r>
                      <a:endParaRPr sz="13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Chapter Two</a:t>
                      </a:r>
                      <a:endParaRPr b="1" sz="13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SEO &amp; Keyword Research</a:t>
                      </a:r>
                      <a:endParaRPr sz="13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Chapter Three</a:t>
                      </a:r>
                      <a:endParaRPr b="1" sz="12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Content Ideas And Marketing Strategies</a:t>
                      </a:r>
                      <a:endParaRPr sz="13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Chapter Four</a:t>
                      </a:r>
                      <a:endParaRPr b="1" sz="13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Content Creation And Curation</a:t>
                      </a:r>
                      <a:endParaRPr sz="13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CONCLUSION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 </a:t>
                      </a:r>
                      <a:endParaRPr b="1" sz="13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Power Point Presentation Conclusion</a:t>
                      </a:r>
                      <a:endParaRPr sz="10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0" name="Google Shape;340;p25"/>
          <p:cNvSpPr txBox="1"/>
          <p:nvPr/>
        </p:nvSpPr>
        <p:spPr>
          <a:xfrm>
            <a:off x="720000" y="4032303"/>
            <a:ext cx="22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Faculty Guid:</a:t>
            </a:r>
            <a:b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</a:br>
            <a: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 . JAGAN MOHAN</a:t>
            </a:r>
            <a:endParaRPr b="1"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SSR DEGREE COLLEGE</a:t>
            </a:r>
            <a:endParaRPr b="1"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3339875" y="4032303"/>
            <a:ext cx="42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Team Members</a:t>
            </a: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:</a:t>
            </a:r>
            <a:b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</a:br>
            <a: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NIKHIL KOLASANI , KOLLU SOWMYA VANI , VINNAKOTA HARIKA , YERUVA SAIBALA DHARNESWAR</a:t>
            </a:r>
            <a:endParaRPr b="1"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5" y="1138588"/>
            <a:ext cx="8094674" cy="28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25" y="703850"/>
            <a:ext cx="384754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924" y="568250"/>
            <a:ext cx="3546799" cy="41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75" y="734375"/>
            <a:ext cx="7701277" cy="41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Research</a:t>
            </a:r>
            <a:endParaRPr/>
          </a:p>
        </p:txBody>
      </p:sp>
      <p:pic>
        <p:nvPicPr>
          <p:cNvPr id="526" name="Google Shape;5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875" y="988000"/>
            <a:ext cx="559979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800100"/>
            <a:ext cx="6869224" cy="396667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7"/>
          <p:cNvSpPr txBox="1"/>
          <p:nvPr>
            <p:ph type="title"/>
          </p:nvPr>
        </p:nvSpPr>
        <p:spPr>
          <a:xfrm>
            <a:off x="720000" y="18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 Keyword Research Tools</a:t>
            </a:r>
            <a:endParaRPr/>
          </a:p>
        </p:txBody>
      </p:sp>
      <p:pic>
        <p:nvPicPr>
          <p:cNvPr id="533" name="Google Shape;5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6580" y="185950"/>
            <a:ext cx="98742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 txBox="1"/>
          <p:nvPr>
            <p:ph type="title"/>
          </p:nvPr>
        </p:nvSpPr>
        <p:spPr>
          <a:xfrm>
            <a:off x="247550" y="452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Competitor Keywords</a:t>
            </a:r>
            <a:endParaRPr/>
          </a:p>
        </p:txBody>
      </p:sp>
      <p:pic>
        <p:nvPicPr>
          <p:cNvPr id="539" name="Google Shape;5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75" y="1025350"/>
            <a:ext cx="7959808" cy="38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Long-tail Keyword Exploration</a:t>
            </a:r>
            <a:endParaRPr/>
          </a:p>
        </p:txBody>
      </p:sp>
      <p:pic>
        <p:nvPicPr>
          <p:cNvPr id="545" name="Google Shape;5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50" y="1375850"/>
            <a:ext cx="70485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Long-tail Keyword Exploration</a:t>
            </a:r>
            <a:endParaRPr/>
          </a:p>
        </p:txBody>
      </p:sp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1688275"/>
            <a:ext cx="69532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Page Optimization</a:t>
            </a:r>
            <a:endParaRPr/>
          </a:p>
        </p:txBody>
      </p:sp>
      <p:sp>
        <p:nvSpPr>
          <p:cNvPr id="557" name="Google Shape;557;p51"/>
          <p:cNvSpPr txBox="1"/>
          <p:nvPr/>
        </p:nvSpPr>
        <p:spPr>
          <a:xfrm>
            <a:off x="845825" y="1017725"/>
            <a:ext cx="46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Meta Tag Optimization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558" name="Google Shape;5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25" y="1600188"/>
            <a:ext cx="2583201" cy="25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800" y="1577487"/>
            <a:ext cx="2628625" cy="26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Optimization</a:t>
            </a:r>
            <a:endParaRPr/>
          </a:p>
        </p:txBody>
      </p:sp>
      <p:sp>
        <p:nvSpPr>
          <p:cNvPr id="565" name="Google Shape;565;p52"/>
          <p:cNvSpPr txBox="1"/>
          <p:nvPr/>
        </p:nvSpPr>
        <p:spPr>
          <a:xfrm>
            <a:off x="457200" y="3314700"/>
            <a:ext cx="14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Keyword Usage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6" name="Google Shape;566;p52"/>
          <p:cNvSpPr txBox="1"/>
          <p:nvPr/>
        </p:nvSpPr>
        <p:spPr>
          <a:xfrm>
            <a:off x="2125950" y="3314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Content Quality &amp; Relevance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7" name="Google Shape;567;p52"/>
          <p:cNvSpPr txBox="1"/>
          <p:nvPr/>
        </p:nvSpPr>
        <p:spPr>
          <a:xfrm>
            <a:off x="4772400" y="3314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Mobile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8" name="Google Shape;568;p52"/>
          <p:cNvSpPr txBox="1"/>
          <p:nvPr/>
        </p:nvSpPr>
        <p:spPr>
          <a:xfrm>
            <a:off x="6682725" y="3314700"/>
            <a:ext cx="18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Call-to-Action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9" name="Google Shape;5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00" y="1676350"/>
            <a:ext cx="1897501" cy="14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800" y="1694175"/>
            <a:ext cx="2202201" cy="14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400" y="1539250"/>
            <a:ext cx="1623051" cy="162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850" y="1599975"/>
            <a:ext cx="1559825" cy="15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2"/>
          <p:cNvSpPr txBox="1"/>
          <p:nvPr/>
        </p:nvSpPr>
        <p:spPr>
          <a:xfrm>
            <a:off x="274300" y="95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Content Optimization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/>
          <p:nvPr/>
        </p:nvSpPr>
        <p:spPr>
          <a:xfrm rot="10800000">
            <a:off x="8031783" y="-1160135"/>
            <a:ext cx="1888617" cy="20488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 txBox="1"/>
          <p:nvPr>
            <p:ph type="title"/>
          </p:nvPr>
        </p:nvSpPr>
        <p:spPr>
          <a:xfrm>
            <a:off x="720000" y="947050"/>
            <a:ext cx="42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MOTHERS DAIRY</a:t>
            </a:r>
            <a:endParaRPr/>
          </a:p>
        </p:txBody>
      </p:sp>
      <p:sp>
        <p:nvSpPr>
          <p:cNvPr id="348" name="Google Shape;348;p26"/>
          <p:cNvSpPr txBox="1"/>
          <p:nvPr>
            <p:ph idx="1" type="body"/>
          </p:nvPr>
        </p:nvSpPr>
        <p:spPr>
          <a:xfrm>
            <a:off x="720000" y="1581225"/>
            <a:ext cx="42297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Now we are Examine the this particular Company for this project this Company in India that manufactures the Milk Products which has a Major Share in Milk Dairy Products.</a:t>
            </a:r>
            <a:endParaRPr/>
          </a:p>
        </p:txBody>
      </p:sp>
      <p:grpSp>
        <p:nvGrpSpPr>
          <p:cNvPr id="349" name="Google Shape;349;p26"/>
          <p:cNvGrpSpPr/>
          <p:nvPr/>
        </p:nvGrpSpPr>
        <p:grpSpPr>
          <a:xfrm>
            <a:off x="6281633" y="4066212"/>
            <a:ext cx="3757142" cy="643314"/>
            <a:chOff x="5105006" y="3956125"/>
            <a:chExt cx="4400494" cy="753472"/>
          </a:xfrm>
        </p:grpSpPr>
        <p:sp>
          <p:nvSpPr>
            <p:cNvPr id="350" name="Google Shape;350;p26"/>
            <p:cNvSpPr/>
            <p:nvPr/>
          </p:nvSpPr>
          <p:spPr>
            <a:xfrm rot="5400000">
              <a:off x="7371373" y="2007269"/>
              <a:ext cx="168572" cy="4066284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 rot="5400000">
              <a:off x="7220967" y="2132614"/>
              <a:ext cx="168572" cy="4400494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 rot="5400000">
              <a:off x="7584475" y="2796922"/>
              <a:ext cx="168572" cy="3656779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6"/>
          <p:cNvSpPr/>
          <p:nvPr/>
        </p:nvSpPr>
        <p:spPr>
          <a:xfrm rot="10800000">
            <a:off x="-1333726" y="3342144"/>
            <a:ext cx="5184501" cy="5624481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100" y="1405175"/>
            <a:ext cx="3697626" cy="2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3"/>
          <p:cNvSpPr txBox="1"/>
          <p:nvPr>
            <p:ph type="title"/>
          </p:nvPr>
        </p:nvSpPr>
        <p:spPr>
          <a:xfrm>
            <a:off x="1876775" y="2160625"/>
            <a:ext cx="552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Three</a:t>
            </a:r>
            <a:endParaRPr/>
          </a:p>
        </p:txBody>
      </p:sp>
      <p:sp>
        <p:nvSpPr>
          <p:cNvPr id="579" name="Google Shape;579;p53"/>
          <p:cNvSpPr txBox="1"/>
          <p:nvPr>
            <p:ph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0" name="Google Shape;580;p53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3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3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4"/>
          <p:cNvSpPr/>
          <p:nvPr/>
        </p:nvSpPr>
        <p:spPr>
          <a:xfrm rot="2699636">
            <a:off x="8824153" y="1508820"/>
            <a:ext cx="524205" cy="3325180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4"/>
          <p:cNvSpPr txBox="1"/>
          <p:nvPr>
            <p:ph type="title"/>
          </p:nvPr>
        </p:nvSpPr>
        <p:spPr>
          <a:xfrm>
            <a:off x="492050" y="535575"/>
            <a:ext cx="65643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Content Ideas And Marketing Strategies</a:t>
            </a:r>
            <a:endParaRPr sz="2100"/>
          </a:p>
        </p:txBody>
      </p:sp>
      <p:sp>
        <p:nvSpPr>
          <p:cNvPr id="589" name="Google Shape;589;p54"/>
          <p:cNvSpPr txBox="1"/>
          <p:nvPr/>
        </p:nvSpPr>
        <p:spPr>
          <a:xfrm>
            <a:off x="2040150" y="1810500"/>
            <a:ext cx="50637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Content Idea Generation &amp; Strategy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Marketing Strategies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Content Idea Generation &amp; Strategy</a:t>
            </a:r>
            <a:endParaRPr sz="2800"/>
          </a:p>
        </p:txBody>
      </p:sp>
      <p:sp>
        <p:nvSpPr>
          <p:cNvPr id="595" name="Google Shape;595;p55"/>
          <p:cNvSpPr txBox="1"/>
          <p:nvPr/>
        </p:nvSpPr>
        <p:spPr>
          <a:xfrm>
            <a:off x="3497550" y="911025"/>
            <a:ext cx="21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content calendar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596" name="Google Shape;5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17925"/>
            <a:ext cx="3420776" cy="34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101" y="1417925"/>
            <a:ext cx="3420776" cy="34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Content Idea Generation &amp; Strategy</a:t>
            </a:r>
            <a:endParaRPr/>
          </a:p>
        </p:txBody>
      </p:sp>
      <p:pic>
        <p:nvPicPr>
          <p:cNvPr id="603" name="Google Shape;6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24400"/>
            <a:ext cx="3543326" cy="354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850" y="1124400"/>
            <a:ext cx="3577149" cy="35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</a:t>
            </a:r>
            <a:endParaRPr/>
          </a:p>
        </p:txBody>
      </p:sp>
      <p:sp>
        <p:nvSpPr>
          <p:cNvPr id="610" name="Google Shape;610;p57"/>
          <p:cNvSpPr txBox="1"/>
          <p:nvPr/>
        </p:nvSpPr>
        <p:spPr>
          <a:xfrm>
            <a:off x="720000" y="1239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Reflection on the Content Ideas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57"/>
          <p:cNvSpPr txBox="1"/>
          <p:nvPr/>
        </p:nvSpPr>
        <p:spPr>
          <a:xfrm>
            <a:off x="769625" y="16002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User Engagement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Storytelling Works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Consistency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2" name="Google Shape;612;p57"/>
          <p:cNvSpPr txBox="1"/>
          <p:nvPr/>
        </p:nvSpPr>
        <p:spPr>
          <a:xfrm>
            <a:off x="720000" y="2431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Reflection on Marketing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3" name="Google Shape;613;p57"/>
          <p:cNvSpPr txBox="1"/>
          <p:nvPr/>
        </p:nvSpPr>
        <p:spPr>
          <a:xfrm>
            <a:off x="838175" y="28317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Algorithm Challenges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Resource Allocation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Feedback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4" name="Google Shape;6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625" y="1017725"/>
            <a:ext cx="4528749" cy="31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8"/>
          <p:cNvSpPr txBox="1"/>
          <p:nvPr>
            <p:ph type="title"/>
          </p:nvPr>
        </p:nvSpPr>
        <p:spPr>
          <a:xfrm>
            <a:off x="956250" y="59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Reflection on the Content Ideas</a:t>
            </a:r>
            <a:endParaRPr sz="4300"/>
          </a:p>
        </p:txBody>
      </p:sp>
      <p:pic>
        <p:nvPicPr>
          <p:cNvPr id="620" name="Google Shape;6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50" y="1435950"/>
            <a:ext cx="2034099" cy="15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8"/>
          <p:cNvSpPr txBox="1"/>
          <p:nvPr/>
        </p:nvSpPr>
        <p:spPr>
          <a:xfrm>
            <a:off x="396250" y="3040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User Engagement</a:t>
            </a:r>
            <a:endParaRPr/>
          </a:p>
        </p:txBody>
      </p:sp>
      <p:pic>
        <p:nvPicPr>
          <p:cNvPr id="622" name="Google Shape;6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150" y="1435950"/>
            <a:ext cx="2100325" cy="1581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8"/>
          <p:cNvSpPr txBox="1"/>
          <p:nvPr/>
        </p:nvSpPr>
        <p:spPr>
          <a:xfrm>
            <a:off x="2888000" y="3040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Storytelling Works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4" name="Google Shape;624;p58"/>
          <p:cNvSpPr txBox="1"/>
          <p:nvPr/>
        </p:nvSpPr>
        <p:spPr>
          <a:xfrm>
            <a:off x="5888000" y="3040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Consistency</a:t>
            </a:r>
            <a:endParaRPr/>
          </a:p>
        </p:txBody>
      </p:sp>
      <p:pic>
        <p:nvPicPr>
          <p:cNvPr id="625" name="Google Shape;62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075" y="1508425"/>
            <a:ext cx="2097748" cy="139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Reflection on Marketing Strategies</a:t>
            </a:r>
            <a:endParaRPr sz="4300"/>
          </a:p>
        </p:txBody>
      </p:sp>
      <p:sp>
        <p:nvSpPr>
          <p:cNvPr id="631" name="Google Shape;631;p59"/>
          <p:cNvSpPr txBox="1"/>
          <p:nvPr/>
        </p:nvSpPr>
        <p:spPr>
          <a:xfrm>
            <a:off x="205725" y="2910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Algorithm Challenges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2" name="Google Shape;6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50" y="1276800"/>
            <a:ext cx="2382473" cy="15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9"/>
          <p:cNvSpPr txBox="1"/>
          <p:nvPr/>
        </p:nvSpPr>
        <p:spPr>
          <a:xfrm>
            <a:off x="2926075" y="2910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Resource Allocation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4" name="Google Shape;6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300" y="1249775"/>
            <a:ext cx="2463548" cy="16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9"/>
          <p:cNvSpPr txBox="1"/>
          <p:nvPr/>
        </p:nvSpPr>
        <p:spPr>
          <a:xfrm>
            <a:off x="5890250" y="2910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Feedback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6" name="Google Shape;63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250" y="1333412"/>
            <a:ext cx="2209112" cy="14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0"/>
          <p:cNvSpPr txBox="1"/>
          <p:nvPr>
            <p:ph type="title"/>
          </p:nvPr>
        </p:nvSpPr>
        <p:spPr>
          <a:xfrm>
            <a:off x="1876775" y="2160625"/>
            <a:ext cx="552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Four</a:t>
            </a:r>
            <a:endParaRPr/>
          </a:p>
        </p:txBody>
      </p:sp>
      <p:sp>
        <p:nvSpPr>
          <p:cNvPr id="642" name="Google Shape;642;p60"/>
          <p:cNvSpPr txBox="1"/>
          <p:nvPr>
            <p:ph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43" name="Google Shape;643;p60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0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0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1"/>
          <p:cNvSpPr txBox="1"/>
          <p:nvPr>
            <p:ph type="title"/>
          </p:nvPr>
        </p:nvSpPr>
        <p:spPr>
          <a:xfrm>
            <a:off x="-1380000" y="563850"/>
            <a:ext cx="11004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Content Creation And Curation</a:t>
            </a:r>
            <a:endParaRPr sz="3200"/>
          </a:p>
        </p:txBody>
      </p:sp>
      <p:sp>
        <p:nvSpPr>
          <p:cNvPr id="651" name="Google Shape;651;p61"/>
          <p:cNvSpPr txBox="1"/>
          <p:nvPr/>
        </p:nvSpPr>
        <p:spPr>
          <a:xfrm>
            <a:off x="1005850" y="1478275"/>
            <a:ext cx="54102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Char char="●"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Post Creation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Char char="●"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Designs/Video Editing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Char char="●"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Social Media Ad Campaigns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Char char="●"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Email Ad Campaigns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2"/>
          <p:cNvSpPr txBox="1"/>
          <p:nvPr>
            <p:ph type="title"/>
          </p:nvPr>
        </p:nvSpPr>
        <p:spPr>
          <a:xfrm>
            <a:off x="860100" y="91425"/>
            <a:ext cx="82305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Post Creation &amp; Designs/Video Editing</a:t>
            </a:r>
            <a:endParaRPr sz="2400"/>
          </a:p>
        </p:txBody>
      </p:sp>
      <p:sp>
        <p:nvSpPr>
          <p:cNvPr id="657" name="Google Shape;657;p62"/>
          <p:cNvSpPr txBox="1"/>
          <p:nvPr/>
        </p:nvSpPr>
        <p:spPr>
          <a:xfrm>
            <a:off x="53400" y="746775"/>
            <a:ext cx="903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Identify three different content formats relevant to the chosen topic or industry. Research and Brainstorm: Research trending topics, industry news, or audience interests within each category. Brainstorm ideas for social media posts that align with each category. </a:t>
            </a:r>
            <a:endParaRPr/>
          </a:p>
        </p:txBody>
      </p:sp>
      <p:pic>
        <p:nvPicPr>
          <p:cNvPr id="658" name="Google Shape;6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550" y="1600225"/>
            <a:ext cx="1950726" cy="19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50" y="1600225"/>
            <a:ext cx="1950726" cy="19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825" y="1556938"/>
            <a:ext cx="1950726" cy="19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575" y="1526888"/>
            <a:ext cx="1950726" cy="19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06875"/>
            <a:ext cx="1950726" cy="20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2"/>
          <p:cNvSpPr txBox="1"/>
          <p:nvPr/>
        </p:nvSpPr>
        <p:spPr>
          <a:xfrm>
            <a:off x="571500" y="3596650"/>
            <a:ext cx="16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FORMATE 01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664" name="Google Shape;664;p62"/>
          <p:cNvSpPr txBox="1"/>
          <p:nvPr/>
        </p:nvSpPr>
        <p:spPr>
          <a:xfrm>
            <a:off x="3627163" y="3543325"/>
            <a:ext cx="16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FORMATE 02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665" name="Google Shape;665;p62"/>
          <p:cNvSpPr txBox="1"/>
          <p:nvPr/>
        </p:nvSpPr>
        <p:spPr>
          <a:xfrm>
            <a:off x="6370363" y="3642375"/>
            <a:ext cx="16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FORMATE 01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666" name="Google Shape;666;p62"/>
          <p:cNvSpPr txBox="1"/>
          <p:nvPr/>
        </p:nvSpPr>
        <p:spPr>
          <a:xfrm>
            <a:off x="1952900" y="3795550"/>
            <a:ext cx="691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@moth.ersdiary • Instagram photos and videos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>
            <p:ph type="title"/>
          </p:nvPr>
        </p:nvSpPr>
        <p:spPr>
          <a:xfrm>
            <a:off x="1876775" y="2160625"/>
            <a:ext cx="552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One</a:t>
            </a:r>
            <a:endParaRPr/>
          </a:p>
        </p:txBody>
      </p:sp>
      <p:sp>
        <p:nvSpPr>
          <p:cNvPr id="360" name="Google Shape;360;p27"/>
          <p:cNvSpPr txBox="1"/>
          <p:nvPr>
            <p:ph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3"/>
          <p:cNvSpPr txBox="1"/>
          <p:nvPr>
            <p:ph type="title"/>
          </p:nvPr>
        </p:nvSpPr>
        <p:spPr>
          <a:xfrm>
            <a:off x="860100" y="91425"/>
            <a:ext cx="82305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Posted Material</a:t>
            </a:r>
            <a:endParaRPr sz="2400"/>
          </a:p>
        </p:txBody>
      </p:sp>
      <p:pic>
        <p:nvPicPr>
          <p:cNvPr id="672" name="Google Shape;6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25" y="1282225"/>
            <a:ext cx="2259075" cy="22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512" y="1231225"/>
            <a:ext cx="2361075" cy="23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497" y="1180200"/>
            <a:ext cx="2361101" cy="236111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3">
            <a:hlinkClick r:id="rId6"/>
          </p:cNvPr>
          <p:cNvSpPr txBox="1"/>
          <p:nvPr/>
        </p:nvSpPr>
        <p:spPr>
          <a:xfrm>
            <a:off x="5988575" y="3737425"/>
            <a:ext cx="214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Instagram Page(Tap to Open)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4"/>
          <p:cNvSpPr txBox="1"/>
          <p:nvPr/>
        </p:nvSpPr>
        <p:spPr>
          <a:xfrm>
            <a:off x="45725" y="388625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Instagram Story: </a:t>
            </a:r>
            <a:r>
              <a:rPr lang="en" sz="10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Utilize the Stories feature on Instagram for three consecutive days. Share behind-the-scenes glimpses, polls, quizzes, or sneak peeks etc to encourage audience participation. Once uploaded use the story highlight feature on Instagram and save the 3 story with an appropriate name for each.</a:t>
            </a:r>
            <a:endParaRPr/>
          </a:p>
        </p:txBody>
      </p:sp>
      <p:sp>
        <p:nvSpPr>
          <p:cNvPr id="682" name="Google Shape;682;p64"/>
          <p:cNvSpPr txBox="1"/>
          <p:nvPr/>
        </p:nvSpPr>
        <p:spPr>
          <a:xfrm>
            <a:off x="662875" y="4099575"/>
            <a:ext cx="21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INSTAGRAM STORY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683" name="Google Shape;6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350" y="1912970"/>
            <a:ext cx="3390876" cy="12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4"/>
          <p:cNvSpPr txBox="1"/>
          <p:nvPr/>
        </p:nvSpPr>
        <p:spPr>
          <a:xfrm>
            <a:off x="6301725" y="3219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HIGHLIGHTS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685" name="Google Shape;685;p64"/>
          <p:cNvPicPr preferRelativeResize="0"/>
          <p:nvPr/>
        </p:nvPicPr>
        <p:blipFill rotWithShape="1">
          <a:blip r:embed="rId4">
            <a:alphaModFix/>
          </a:blip>
          <a:srcRect b="13778" l="0" r="0" t="0"/>
          <a:stretch/>
        </p:blipFill>
        <p:spPr>
          <a:xfrm>
            <a:off x="2020250" y="1162051"/>
            <a:ext cx="1520201" cy="29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4"/>
          <p:cNvPicPr preferRelativeResize="0"/>
          <p:nvPr/>
        </p:nvPicPr>
        <p:blipFill rotWithShape="1">
          <a:blip r:embed="rId5">
            <a:alphaModFix/>
          </a:blip>
          <a:srcRect b="19555" l="0" r="0" t="0"/>
          <a:stretch/>
        </p:blipFill>
        <p:spPr>
          <a:xfrm>
            <a:off x="209150" y="1162050"/>
            <a:ext cx="1629374" cy="29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4"/>
          <p:cNvPicPr preferRelativeResize="0"/>
          <p:nvPr/>
        </p:nvPicPr>
        <p:blipFill rotWithShape="1">
          <a:blip r:embed="rId6">
            <a:alphaModFix/>
          </a:blip>
          <a:srcRect b="19555" l="0" r="0" t="0"/>
          <a:stretch/>
        </p:blipFill>
        <p:spPr>
          <a:xfrm>
            <a:off x="3664050" y="1162052"/>
            <a:ext cx="1629374" cy="2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5"/>
          <p:cNvSpPr txBox="1"/>
          <p:nvPr>
            <p:ph type="title"/>
          </p:nvPr>
        </p:nvSpPr>
        <p:spPr>
          <a:xfrm>
            <a:off x="-647700" y="312425"/>
            <a:ext cx="104394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Designs/Video Editing</a:t>
            </a:r>
            <a:endParaRPr sz="3000"/>
          </a:p>
        </p:txBody>
      </p:sp>
      <p:sp>
        <p:nvSpPr>
          <p:cNvPr id="693" name="Google Shape;693;p65"/>
          <p:cNvSpPr txBox="1"/>
          <p:nvPr/>
        </p:nvSpPr>
        <p:spPr>
          <a:xfrm>
            <a:off x="2126000" y="936725"/>
            <a:ext cx="515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hlinkClick r:id="rId3"/>
              </a:rPr>
              <a:t>@moth.ersdiary • Instagram photos and videos</a:t>
            </a:r>
            <a:endParaRPr b="1"/>
          </a:p>
        </p:txBody>
      </p:sp>
      <p:pic>
        <p:nvPicPr>
          <p:cNvPr id="694" name="Google Shape;694;p65" title="VN20231012_12160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700" y="1374575"/>
            <a:ext cx="3787126" cy="28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5"/>
          <p:cNvSpPr txBox="1"/>
          <p:nvPr/>
        </p:nvSpPr>
        <p:spPr>
          <a:xfrm>
            <a:off x="243825" y="1722125"/>
            <a:ext cx="183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Tap On Screen To watch the Video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/>
          <p:cNvSpPr txBox="1"/>
          <p:nvPr>
            <p:ph idx="1" type="subTitle"/>
          </p:nvPr>
        </p:nvSpPr>
        <p:spPr>
          <a:xfrm>
            <a:off x="4321225" y="1855475"/>
            <a:ext cx="39165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Ad campaigns over social media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Come up with 3 ad campaigns each covering one of the mentioned goals: brand awareness, driving website traffic, or generating leads 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For every campaign clearly define: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Advertising Goals: increasing brand awareness, driving website traffic, or generating leads.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Audience Targeting: Define the target audience for the ad campaigns based on demographics, interests, and behavior.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Ad Creation: Create visually appealing ad creatives, compelling ad copy and relevant call-to-action.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01" name="Google Shape;701;p66"/>
          <p:cNvSpPr txBox="1"/>
          <p:nvPr>
            <p:ph type="title"/>
          </p:nvPr>
        </p:nvSpPr>
        <p:spPr>
          <a:xfrm>
            <a:off x="4321225" y="7094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Ad Campaigns</a:t>
            </a:r>
            <a:endParaRPr/>
          </a:p>
        </p:txBody>
      </p:sp>
      <p:sp>
        <p:nvSpPr>
          <p:cNvPr id="702" name="Google Shape;702;p66"/>
          <p:cNvSpPr/>
          <p:nvPr/>
        </p:nvSpPr>
        <p:spPr>
          <a:xfrm>
            <a:off x="800279" y="891931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66"/>
          <p:cNvGrpSpPr/>
          <p:nvPr/>
        </p:nvGrpSpPr>
        <p:grpSpPr>
          <a:xfrm>
            <a:off x="715101" y="709411"/>
            <a:ext cx="1834973" cy="3724678"/>
            <a:chOff x="5186401" y="494525"/>
            <a:chExt cx="1834973" cy="3724678"/>
          </a:xfrm>
        </p:grpSpPr>
        <p:sp>
          <p:nvSpPr>
            <p:cNvPr id="704" name="Google Shape;704;p66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6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66"/>
          <p:cNvPicPr preferRelativeResize="0"/>
          <p:nvPr/>
        </p:nvPicPr>
        <p:blipFill rotWithShape="1">
          <a:blip r:embed="rId3">
            <a:alphaModFix/>
          </a:blip>
          <a:srcRect b="0" l="9256" r="9264" t="0"/>
          <a:stretch/>
        </p:blipFill>
        <p:spPr>
          <a:xfrm>
            <a:off x="800288" y="891935"/>
            <a:ext cx="1664598" cy="3176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66"/>
          <p:cNvCxnSpPr>
            <a:stCxn id="708" idx="1"/>
          </p:cNvCxnSpPr>
          <p:nvPr/>
        </p:nvCxnSpPr>
        <p:spPr>
          <a:xfrm flipH="1">
            <a:off x="2561225" y="1179675"/>
            <a:ext cx="775800" cy="447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66"/>
          <p:cNvCxnSpPr>
            <a:stCxn id="710" idx="1"/>
          </p:cNvCxnSpPr>
          <p:nvPr/>
        </p:nvCxnSpPr>
        <p:spPr>
          <a:xfrm flipH="1">
            <a:off x="1899125" y="2571750"/>
            <a:ext cx="1437900" cy="447900"/>
          </a:xfrm>
          <a:prstGeom prst="bentConnector3">
            <a:avLst>
              <a:gd fmla="val 4067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66"/>
          <p:cNvCxnSpPr>
            <a:stCxn id="712" idx="1"/>
          </p:cNvCxnSpPr>
          <p:nvPr/>
        </p:nvCxnSpPr>
        <p:spPr>
          <a:xfrm rot="10800000">
            <a:off x="1646825" y="3743625"/>
            <a:ext cx="1690200" cy="220200"/>
          </a:xfrm>
          <a:prstGeom prst="bentConnector3">
            <a:avLst>
              <a:gd fmla="val 2318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p66"/>
          <p:cNvSpPr/>
          <p:nvPr/>
        </p:nvSpPr>
        <p:spPr>
          <a:xfrm>
            <a:off x="3337025" y="918225"/>
            <a:ext cx="447300" cy="52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1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10" name="Google Shape;710;p66"/>
          <p:cNvSpPr/>
          <p:nvPr/>
        </p:nvSpPr>
        <p:spPr>
          <a:xfrm>
            <a:off x="3337025" y="2310300"/>
            <a:ext cx="447300" cy="52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2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12" name="Google Shape;712;p66"/>
          <p:cNvSpPr/>
          <p:nvPr/>
        </p:nvSpPr>
        <p:spPr>
          <a:xfrm>
            <a:off x="3337025" y="3702375"/>
            <a:ext cx="447300" cy="52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3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13" name="Google Shape;713;p66"/>
          <p:cNvSpPr/>
          <p:nvPr/>
        </p:nvSpPr>
        <p:spPr>
          <a:xfrm rot="5400000">
            <a:off x="6875997" y="3818283"/>
            <a:ext cx="3429986" cy="372107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Ads with Related Description</a:t>
            </a:r>
            <a:endParaRPr/>
          </a:p>
        </p:txBody>
      </p:sp>
      <p:sp>
        <p:nvSpPr>
          <p:cNvPr id="719" name="Google Shape;719;p67"/>
          <p:cNvSpPr txBox="1"/>
          <p:nvPr>
            <p:ph idx="4294967295" type="subTitle"/>
          </p:nvPr>
        </p:nvSpPr>
        <p:spPr>
          <a:xfrm>
            <a:off x="1177775" y="3373972"/>
            <a:ext cx="1871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campaigns </a:t>
            </a:r>
            <a:endParaRPr/>
          </a:p>
        </p:txBody>
      </p:sp>
      <p:sp>
        <p:nvSpPr>
          <p:cNvPr id="720" name="Google Shape;720;p67"/>
          <p:cNvSpPr txBox="1"/>
          <p:nvPr>
            <p:ph idx="4294967295" type="subTitle"/>
          </p:nvPr>
        </p:nvSpPr>
        <p:spPr>
          <a:xfrm>
            <a:off x="3669525" y="3373982"/>
            <a:ext cx="1871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campaigns </a:t>
            </a:r>
            <a:endParaRPr/>
          </a:p>
        </p:txBody>
      </p:sp>
      <p:sp>
        <p:nvSpPr>
          <p:cNvPr id="721" name="Google Shape;721;p67"/>
          <p:cNvSpPr txBox="1"/>
          <p:nvPr>
            <p:ph idx="4294967295" type="subTitle"/>
          </p:nvPr>
        </p:nvSpPr>
        <p:spPr>
          <a:xfrm>
            <a:off x="6161275" y="3373966"/>
            <a:ext cx="1871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campaigns </a:t>
            </a:r>
            <a:endParaRPr/>
          </a:p>
        </p:txBody>
      </p:sp>
      <p:sp>
        <p:nvSpPr>
          <p:cNvPr id="722" name="Google Shape;722;p67"/>
          <p:cNvSpPr/>
          <p:nvPr/>
        </p:nvSpPr>
        <p:spPr>
          <a:xfrm>
            <a:off x="771575" y="3373972"/>
            <a:ext cx="406200" cy="4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3263325" y="3373985"/>
            <a:ext cx="406200" cy="4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5755075" y="3373966"/>
            <a:ext cx="406200" cy="4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5" name="Google Shape;7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00" y="1246325"/>
            <a:ext cx="2051456" cy="205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000" y="1200625"/>
            <a:ext cx="2051456" cy="205145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7"/>
          <p:cNvSpPr txBox="1"/>
          <p:nvPr/>
        </p:nvSpPr>
        <p:spPr>
          <a:xfrm>
            <a:off x="586825" y="3780175"/>
            <a:ext cx="233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"Mother's Dairy: Nourishing families, one glass at a time."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28" name="Google Shape;728;p67"/>
          <p:cNvSpPr txBox="1"/>
          <p:nvPr/>
        </p:nvSpPr>
        <p:spPr>
          <a:xfrm>
            <a:off x="2987050" y="3818725"/>
            <a:ext cx="243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"Mother's Dairy: The Taste of Love in Every Sip."</a:t>
            </a:r>
            <a:endParaRPr b="1"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29" name="Google Shape;729;p67"/>
          <p:cNvSpPr txBox="1"/>
          <p:nvPr/>
        </p:nvSpPr>
        <p:spPr>
          <a:xfrm>
            <a:off x="5695000" y="3818725"/>
            <a:ext cx="291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"Mother's Dairy: Nourishing homes, one glass at a time."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730" name="Google Shape;73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000" y="1115413"/>
            <a:ext cx="2084675" cy="20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36" name="Google Shape;736;p68"/>
          <p:cNvSpPr txBox="1"/>
          <p:nvPr/>
        </p:nvSpPr>
        <p:spPr>
          <a:xfrm>
            <a:off x="784850" y="1143000"/>
            <a:ext cx="7787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Thanks for providing is golden opportunity to perform this for Power point presentation and a very thanks for SMARTBRIDGE for providing this internship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From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K.Jagan Mohan Faculty Member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Team Members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Kolasani Nikhil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Vinnakota Harika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Kollu Sowmya Vani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Yeruva Sai Bala Dharaneswar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/>
          <p:nvPr/>
        </p:nvSpPr>
        <p:spPr>
          <a:xfrm rot="2699636">
            <a:off x="8824153" y="1508820"/>
            <a:ext cx="524205" cy="3325180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"/>
          <p:cNvSpPr txBox="1"/>
          <p:nvPr>
            <p:ph type="title"/>
          </p:nvPr>
        </p:nvSpPr>
        <p:spPr>
          <a:xfrm>
            <a:off x="492050" y="535575"/>
            <a:ext cx="65643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Brand Study, Competitor Analysis &amp; Buyer’s/Audience’s Persona</a:t>
            </a:r>
            <a:endParaRPr sz="2100"/>
          </a:p>
        </p:txBody>
      </p:sp>
      <p:sp>
        <p:nvSpPr>
          <p:cNvPr id="370" name="Google Shape;370;p28"/>
          <p:cNvSpPr txBox="1"/>
          <p:nvPr/>
        </p:nvSpPr>
        <p:spPr>
          <a:xfrm>
            <a:off x="2040150" y="1810500"/>
            <a:ext cx="50637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Research Brand Identity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Competitor Analysis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Buyer's/Audience's Persona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/>
        </p:nvSpPr>
        <p:spPr>
          <a:xfrm>
            <a:off x="1748550" y="583175"/>
            <a:ext cx="5646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Research Brand Identity</a:t>
            </a:r>
            <a:endParaRPr b="1" sz="3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505400" y="1467625"/>
            <a:ext cx="2177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Mission/Values: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77" name="Google Shape;377;p29"/>
          <p:cNvSpPr txBox="1"/>
          <p:nvPr/>
        </p:nvSpPr>
        <p:spPr>
          <a:xfrm>
            <a:off x="981675" y="1963275"/>
            <a:ext cx="6113400" cy="19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Commitment to Quality – Mother Dairy ensures that their products maintain high quality.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Consumer Trust – They continually aim to be a brand that consumers trust for everyday products.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Farmer Welfare – Mother Dairy prioritizes the welfare of the farmers who are at the heart of their supply chain.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378" name="Google Shape;3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9575" y="1577625"/>
            <a:ext cx="2108350" cy="21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000" y="971925"/>
            <a:ext cx="3357725" cy="26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/>
          <p:nvPr/>
        </p:nvSpPr>
        <p:spPr>
          <a:xfrm>
            <a:off x="962225" y="728925"/>
            <a:ext cx="2750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Unique Selling Point : 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777575" y="1251200"/>
            <a:ext cx="48111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Freshness and Purity: Mother Dairy is renowned for delivering fresh and pure dairy products directly from farms to consumers.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Farm to Fridge: Their integrated model of sourcing directly from farmers and then distributing products ensures minimal time between milk collection and it reaching the consumer, maintaining the products freshness.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/>
        </p:nvSpPr>
        <p:spPr>
          <a:xfrm>
            <a:off x="2054500" y="327850"/>
            <a:ext cx="536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Analyze Brand Tone and Identity</a:t>
            </a:r>
            <a:endParaRPr b="1" sz="2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b="8416" l="0" r="0" t="0"/>
          <a:stretch/>
        </p:blipFill>
        <p:spPr>
          <a:xfrm>
            <a:off x="778950" y="712025"/>
            <a:ext cx="3987650" cy="36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/>
        </p:nvSpPr>
        <p:spPr>
          <a:xfrm>
            <a:off x="4873950" y="1371150"/>
            <a:ext cx="3861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Mother Dairy has used taglines such as "Happy Food, Happy People" which reiterates their commitment to providing quality food products that bring happiness and satisfaction to consumers.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/>
          <p:nvPr/>
        </p:nvSpPr>
        <p:spPr>
          <a:xfrm>
            <a:off x="-215800" y="4273250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"/>
          <p:cNvSpPr txBox="1"/>
          <p:nvPr>
            <p:ph idx="1" type="subTitle"/>
          </p:nvPr>
        </p:nvSpPr>
        <p:spPr>
          <a:xfrm>
            <a:off x="791375" y="2338849"/>
            <a:ext cx="2296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01</a:t>
            </a:r>
            <a:endParaRPr/>
          </a:p>
        </p:txBody>
      </p:sp>
      <p:sp>
        <p:nvSpPr>
          <p:cNvPr id="399" name="Google Shape;399;p32"/>
          <p:cNvSpPr txBox="1"/>
          <p:nvPr>
            <p:ph idx="5" type="subTitle"/>
          </p:nvPr>
        </p:nvSpPr>
        <p:spPr>
          <a:xfrm>
            <a:off x="3423900" y="2421100"/>
            <a:ext cx="2296200" cy="2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02</a:t>
            </a:r>
            <a:endParaRPr/>
          </a:p>
        </p:txBody>
      </p:sp>
      <p:sp>
        <p:nvSpPr>
          <p:cNvPr id="400" name="Google Shape;400;p32"/>
          <p:cNvSpPr txBox="1"/>
          <p:nvPr>
            <p:ph idx="6" type="subTitle"/>
          </p:nvPr>
        </p:nvSpPr>
        <p:spPr>
          <a:xfrm>
            <a:off x="6056425" y="2288225"/>
            <a:ext cx="2296200" cy="3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03</a:t>
            </a:r>
            <a:endParaRPr/>
          </a:p>
        </p:txBody>
      </p:sp>
      <p:sp>
        <p:nvSpPr>
          <p:cNvPr id="401" name="Google Shape;40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PERFORMANCE INDICATOR</a:t>
            </a:r>
            <a:endParaRPr/>
          </a:p>
        </p:txBody>
      </p:sp>
      <p:sp>
        <p:nvSpPr>
          <p:cNvPr id="402" name="Google Shape;402;p32"/>
          <p:cNvSpPr txBox="1"/>
          <p:nvPr>
            <p:ph idx="2" type="subTitle"/>
          </p:nvPr>
        </p:nvSpPr>
        <p:spPr>
          <a:xfrm>
            <a:off x="405250" y="2556388"/>
            <a:ext cx="2916900" cy="15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Goals : </a:t>
            </a:r>
            <a:r>
              <a:rPr lang="en" sz="1000"/>
              <a:t>Increase the sales of probiotic yogurt by 15% over the next 12 months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KPI : Track monthly sales figures of probiotic yogurt and monitor the accumulated increase over the 12-month period.</a:t>
            </a:r>
            <a:endParaRPr sz="1000"/>
          </a:p>
        </p:txBody>
      </p:sp>
      <p:sp>
        <p:nvSpPr>
          <p:cNvPr id="403" name="Google Shape;403;p32"/>
          <p:cNvSpPr txBox="1"/>
          <p:nvPr>
            <p:ph idx="3" type="subTitle"/>
          </p:nvPr>
        </p:nvSpPr>
        <p:spPr>
          <a:xfrm>
            <a:off x="3249300" y="2619125"/>
            <a:ext cx="27552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Goal: Expand the retail presence of Mother Dairy products to 200 new stores in untapped regions within the next 6 months.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 KPI: Maintain a monthly log of the number of new stores carrying Mother Dairy products and ensure a minimum addition of around 33 stores each month.</a:t>
            </a:r>
            <a:endParaRPr sz="1000"/>
          </a:p>
        </p:txBody>
      </p:sp>
      <p:sp>
        <p:nvSpPr>
          <p:cNvPr id="404" name="Google Shape;404;p32"/>
          <p:cNvSpPr txBox="1"/>
          <p:nvPr>
            <p:ph idx="4" type="subTitle"/>
          </p:nvPr>
        </p:nvSpPr>
        <p:spPr>
          <a:xfrm>
            <a:off x="6004500" y="2504475"/>
            <a:ext cx="2570400" cy="21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Goal: Enhance online engagement by growing Mother Dairy's social media followers on its primary platform by 25% in the next 8 months. 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KPI: Monitor the monthly increase in the number of followers on the chosen social media platform, ensuring a consistent upward trajectory towards the 25% target.</a:t>
            </a:r>
            <a:endParaRPr sz="1000"/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325" y="1210750"/>
            <a:ext cx="1154275" cy="11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750" y="1059425"/>
            <a:ext cx="1743350" cy="139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075" y="1059425"/>
            <a:ext cx="1218900" cy="12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Mix MK Plan by Slidesgo">
  <a:themeElements>
    <a:clrScheme name="Simple Light">
      <a:dk1>
        <a:srgbClr val="FFFED2"/>
      </a:dk1>
      <a:lt1>
        <a:srgbClr val="303030"/>
      </a:lt1>
      <a:dk2>
        <a:srgbClr val="606060"/>
      </a:dk2>
      <a:lt2>
        <a:srgbClr val="49E5B5"/>
      </a:lt2>
      <a:accent1>
        <a:srgbClr val="8D6CFA"/>
      </a:accent1>
      <a:accent2>
        <a:srgbClr val="FCC35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E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